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9"/>
  </p:notesMasterIdLst>
  <p:handoutMasterIdLst>
    <p:handoutMasterId r:id="rId20"/>
  </p:handoutMasterIdLst>
  <p:sldIdLst>
    <p:sldId id="263" r:id="rId2"/>
    <p:sldId id="264" r:id="rId3"/>
    <p:sldId id="268" r:id="rId4"/>
    <p:sldId id="270" r:id="rId5"/>
    <p:sldId id="271" r:id="rId6"/>
    <p:sldId id="272" r:id="rId7"/>
    <p:sldId id="273" r:id="rId8"/>
    <p:sldId id="274" r:id="rId9"/>
    <p:sldId id="276" r:id="rId10"/>
    <p:sldId id="275" r:id="rId11"/>
    <p:sldId id="277" r:id="rId12"/>
    <p:sldId id="278" r:id="rId13"/>
    <p:sldId id="279" r:id="rId14"/>
    <p:sldId id="265" r:id="rId15"/>
    <p:sldId id="266" r:id="rId16"/>
    <p:sldId id="280"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mond RN" initials="DR" lastIdx="11" clrIdx="0">
    <p:extLst>
      <p:ext uri="{19B8F6BF-5375-455C-9EA6-DF929625EA0E}">
        <p15:presenceInfo xmlns:p15="http://schemas.microsoft.com/office/powerpoint/2012/main" userId="7275e83169953b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00F"/>
    <a:srgbClr val="ECD2A2"/>
    <a:srgbClr val="C06E47"/>
    <a:srgbClr val="F5E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4660"/>
  </p:normalViewPr>
  <p:slideViewPr>
    <p:cSldViewPr snapToGrid="0">
      <p:cViewPr varScale="1">
        <p:scale>
          <a:sx n="70" d="100"/>
          <a:sy n="70" d="100"/>
        </p:scale>
        <p:origin x="966" y="60"/>
      </p:cViewPr>
      <p:guideLst/>
    </p:cSldViewPr>
  </p:slideViewPr>
  <p:notesTextViewPr>
    <p:cViewPr>
      <p:scale>
        <a:sx n="3" d="2"/>
        <a:sy n="3" d="2"/>
      </p:scale>
      <p:origin x="0" y="-174"/>
    </p:cViewPr>
  </p:notesTextViewPr>
  <p:notesViewPr>
    <p:cSldViewPr snapToGrid="0" showGuides="1">
      <p:cViewPr varScale="1">
        <p:scale>
          <a:sx n="79" d="100"/>
          <a:sy n="79" d="100"/>
        </p:scale>
        <p:origin x="85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u="sng" dirty="0"/>
              <a:t>C</a:t>
            </a:r>
            <a:r>
              <a:rPr lang="en-US" u="sng" baseline="0" dirty="0"/>
              <a:t>omparison between initial and final </a:t>
            </a:r>
            <a:r>
              <a:rPr lang="en-US" b="1" u="sng" baseline="0" dirty="0"/>
              <a:t>estimates</a:t>
            </a:r>
            <a:r>
              <a:rPr lang="en-US" u="sng" baseline="0" dirty="0"/>
              <a:t> for the time spent on the project</a:t>
            </a:r>
            <a:endParaRPr lang="en-GB" u="sng"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Early estimates</c:v>
                </c:pt>
              </c:strCache>
            </c:strRef>
          </c:tx>
          <c:spPr>
            <a:solidFill>
              <a:schemeClr val="tx1"/>
            </a:solidFill>
            <a:ln>
              <a:noFill/>
            </a:ln>
            <a:effectLst/>
          </c:spPr>
          <c:invertIfNegative val="0"/>
          <c:cat>
            <c:strRef>
              <c:f>Sheet1!$A$2</c:f>
              <c:strCache>
                <c:ptCount val="1"/>
                <c:pt idx="0">
                  <c:v>Time spent</c:v>
                </c:pt>
              </c:strCache>
            </c:strRef>
          </c:cat>
          <c:val>
            <c:numRef>
              <c:f>Sheet1!$B$2</c:f>
              <c:numCache>
                <c:formatCode>General</c:formatCode>
                <c:ptCount val="1"/>
                <c:pt idx="0">
                  <c:v>164</c:v>
                </c:pt>
              </c:numCache>
            </c:numRef>
          </c:val>
          <c:extLst>
            <c:ext xmlns:c16="http://schemas.microsoft.com/office/drawing/2014/chart" uri="{C3380CC4-5D6E-409C-BE32-E72D297353CC}">
              <c16:uniqueId val="{00000000-5356-480D-B650-23F6E125628C}"/>
            </c:ext>
          </c:extLst>
        </c:ser>
        <c:ser>
          <c:idx val="1"/>
          <c:order val="1"/>
          <c:tx>
            <c:strRef>
              <c:f>Sheet1!$C$1</c:f>
              <c:strCache>
                <c:ptCount val="1"/>
                <c:pt idx="0">
                  <c:v>Final estimates</c:v>
                </c:pt>
              </c:strCache>
            </c:strRef>
          </c:tx>
          <c:spPr>
            <a:solidFill>
              <a:srgbClr val="FF0000"/>
            </a:solidFill>
            <a:ln>
              <a:noFill/>
            </a:ln>
            <a:effectLst/>
          </c:spPr>
          <c:invertIfNegative val="0"/>
          <c:cat>
            <c:strRef>
              <c:f>Sheet1!$A$2</c:f>
              <c:strCache>
                <c:ptCount val="1"/>
                <c:pt idx="0">
                  <c:v>Time spent</c:v>
                </c:pt>
              </c:strCache>
            </c:strRef>
          </c:cat>
          <c:val>
            <c:numRef>
              <c:f>Sheet1!$C$2</c:f>
              <c:numCache>
                <c:formatCode>General</c:formatCode>
                <c:ptCount val="1"/>
                <c:pt idx="0">
                  <c:v>232</c:v>
                </c:pt>
              </c:numCache>
            </c:numRef>
          </c:val>
          <c:extLst>
            <c:ext xmlns:c16="http://schemas.microsoft.com/office/drawing/2014/chart" uri="{C3380CC4-5D6E-409C-BE32-E72D297353CC}">
              <c16:uniqueId val="{00000001-5356-480D-B650-23F6E125628C}"/>
            </c:ext>
          </c:extLst>
        </c:ser>
        <c:dLbls>
          <c:showLegendKey val="0"/>
          <c:showVal val="0"/>
          <c:showCatName val="0"/>
          <c:showSerName val="0"/>
          <c:showPercent val="0"/>
          <c:showBubbleSize val="0"/>
        </c:dLbls>
        <c:gapWidth val="219"/>
        <c:overlap val="-27"/>
        <c:axId val="159685311"/>
        <c:axId val="1949314575"/>
      </c:barChart>
      <c:catAx>
        <c:axId val="159685311"/>
        <c:scaling>
          <c:orientation val="minMax"/>
        </c:scaling>
        <c:delete val="1"/>
        <c:axPos val="b"/>
        <c:numFmt formatCode="General" sourceLinked="1"/>
        <c:majorTickMark val="none"/>
        <c:minorTickMark val="none"/>
        <c:tickLblPos val="nextTo"/>
        <c:crossAx val="1949314575"/>
        <c:crosses val="autoZero"/>
        <c:auto val="1"/>
        <c:lblAlgn val="ctr"/>
        <c:lblOffset val="100"/>
        <c:noMultiLvlLbl val="0"/>
      </c:catAx>
      <c:valAx>
        <c:axId val="1949314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hours</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685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5-27T20:59:57.519" idx="2">
    <p:pos x="10" y="10"/>
    <p:text>Spectroscopy is the study of the interaction between matter and electromagnetic radiation.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7T21:00:57.910" idx="3">
    <p:pos x="3950" y="2942"/>
    <p:text>The equations is very trivial but understang but quite difficult to solve.</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27T21:46:00.871" idx="4">
    <p:pos x="5856" y="1271"/>
    <p:text>This model is not exactly the P1 model as defined in the litterature. the sigma_𝑐 should be sigma_a + sigma_c</p:text>
    <p:extLst>
      <p:ext uri="{C676402C-5697-4E1C-873F-D02D1690AC5C}">
        <p15:threadingInfo xmlns:p15="http://schemas.microsoft.com/office/powerpoint/2012/main" timeZoneBias="-120"/>
      </p:ext>
    </p:extLst>
  </p:cm>
  <p:cm authorId="1" dt="2020-05-27T22:19:53.733" idx="5">
    <p:pos x="5856" y="1407"/>
    <p:text>This lead to some problems. More about that in the conclusion.</p:text>
    <p:extLst>
      <p:ext uri="{C676402C-5697-4E1C-873F-D02D1690AC5C}">
        <p15:threadingInfo xmlns:p15="http://schemas.microsoft.com/office/powerpoint/2012/main" timeZoneBias="-12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27T22:26:26.547" idx="6">
    <p:pos x="6726" y="1306"/>
    <p:text>Remember to remove the 1/3 in the P1 model on slide 6</p:text>
    <p:extLst>
      <p:ext uri="{C676402C-5697-4E1C-873F-D02D1690AC5C}">
        <p15:threadingInfo xmlns:p15="http://schemas.microsoft.com/office/powerpoint/2012/main" timeZoneBias="-120"/>
      </p:ext>
    </p:extLst>
  </p:cm>
  <p:cm authorId="1" dt="2020-05-27T22:36:00.673" idx="8">
    <p:pos x="2671" y="1024"/>
    <p:text>other parameters are defined in carefully designed configuration files in the Github repository</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27T22:33:19.564" idx="7">
    <p:pos x="3672" y="2516"/>
    <p:text>Once again, remember to remove the 1/3 in the P1 model</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27T22:38:21.412" idx="9">
    <p:pos x="4342" y="3719"/>
    <p:text>The reason this case does not work might be because we are not solving the same P1 model. On slide 6, remember to replace sigma_c with sigma_a + sigma_c</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27T22:42:45.362" idx="10">
    <p:pos x="3247" y="3403"/>
    <p:text>This stuff is easily discovered by a CNN</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5-27T22:44:52.816" idx="11">
    <p:pos x="4522" y="1526"/>
    <p:text>As discussed before, even when a P1 model was found, it didn't exactly match what we wanted. That's why we do not have a lot of test cases.</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5" Type="http://schemas.openxmlformats.org/officeDocument/2006/relationships/image" Target="../media/image14.emf"/><Relationship Id="rId4"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E60FF6-4F02-41AF-9D79-9820270FCBD6}" type="datetimeFigureOut">
              <a:rPr lang="en-US" smtClean="0"/>
              <a:t>5/28/2020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7CFDA-6ECB-4984-BC1D-18C52F424572}" type="slidenum">
              <a:rPr lang="en-US" smtClean="0"/>
              <a:t>‹#›</a:t>
            </a:fld>
            <a:endParaRPr lang="en-US" dirty="0"/>
          </a:p>
        </p:txBody>
      </p:sp>
    </p:spTree>
    <p:extLst>
      <p:ext uri="{BB962C8B-B14F-4D97-AF65-F5344CB8AC3E}">
        <p14:creationId xmlns:p14="http://schemas.microsoft.com/office/powerpoint/2010/main" val="120552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609C5-75BB-4414-9338-7A1C0CAD17B5}" type="datetimeFigureOut">
              <a:rPr lang="en-US" smtClean="0"/>
              <a:t>5/28/2020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BF0A6-9DE7-4D4F-86C7-D6F614E29483}" type="slidenum">
              <a:rPr lang="en-US" smtClean="0"/>
              <a:t>‹#›</a:t>
            </a:fld>
            <a:endParaRPr lang="en-US" dirty="0"/>
          </a:p>
        </p:txBody>
      </p:sp>
    </p:spTree>
    <p:extLst>
      <p:ext uri="{BB962C8B-B14F-4D97-AF65-F5344CB8AC3E}">
        <p14:creationId xmlns:p14="http://schemas.microsoft.com/office/powerpoint/2010/main" val="1869590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Mettre</a:t>
            </a:r>
            <a:r>
              <a:rPr lang="en-US" dirty="0"/>
              <a:t> </a:t>
            </a:r>
            <a:r>
              <a:rPr lang="en-US" dirty="0" err="1"/>
              <a:t>une</a:t>
            </a:r>
            <a:r>
              <a:rPr lang="en-US" dirty="0"/>
              <a:t> version </a:t>
            </a:r>
            <a:r>
              <a:rPr lang="en-US" dirty="0" err="1"/>
              <a:t>raccourcie</a:t>
            </a:r>
            <a:r>
              <a:rPr lang="en-US" dirty="0"/>
              <a:t> de </a:t>
            </a:r>
            <a:r>
              <a:rPr lang="en-US" dirty="0" err="1"/>
              <a:t>l’algorithme</a:t>
            </a:r>
            <a:endParaRPr lang="en-US" dirty="0"/>
          </a:p>
          <a:p>
            <a:r>
              <a:rPr lang="en-US" dirty="0"/>
              <a:t>- </a:t>
            </a:r>
            <a:r>
              <a:rPr lang="en-US" dirty="0" err="1"/>
              <a:t>Mettre</a:t>
            </a:r>
            <a:r>
              <a:rPr lang="en-US" dirty="0"/>
              <a:t> le </a:t>
            </a:r>
            <a:r>
              <a:rPr lang="en-US" dirty="0" err="1"/>
              <a:t>fichier</a:t>
            </a:r>
            <a:r>
              <a:rPr lang="en-US" dirty="0"/>
              <a:t> de configuration</a:t>
            </a:r>
          </a:p>
        </p:txBody>
      </p:sp>
      <p:sp>
        <p:nvSpPr>
          <p:cNvPr id="4" name="Slide Number Placeholder 3"/>
          <p:cNvSpPr>
            <a:spLocks noGrp="1"/>
          </p:cNvSpPr>
          <p:nvPr>
            <p:ph type="sldNum" sz="quarter" idx="10"/>
          </p:nvPr>
        </p:nvSpPr>
        <p:spPr/>
        <p:txBody>
          <a:bodyPr/>
          <a:lstStyle/>
          <a:p>
            <a:fld id="{097BF0A6-9DE7-4D4F-86C7-D6F614E29483}" type="slidenum">
              <a:rPr lang="en-US" smtClean="0"/>
              <a:t>1</a:t>
            </a:fld>
            <a:endParaRPr lang="en-US" dirty="0"/>
          </a:p>
        </p:txBody>
      </p:sp>
    </p:spTree>
    <p:extLst>
      <p:ext uri="{BB962C8B-B14F-4D97-AF65-F5344CB8AC3E}">
        <p14:creationId xmlns:p14="http://schemas.microsoft.com/office/powerpoint/2010/main" val="257726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Lamination du flux == stacking factor</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16</a:t>
            </a:fld>
            <a:endParaRPr lang="en-US" dirty="0"/>
          </a:p>
        </p:txBody>
      </p:sp>
    </p:spTree>
    <p:extLst>
      <p:ext uri="{BB962C8B-B14F-4D97-AF65-F5344CB8AC3E}">
        <p14:creationId xmlns:p14="http://schemas.microsoft.com/office/powerpoint/2010/main" val="3961597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Spectroscopy is the study of the interaction between matter and electromagnetic radiation.</a:t>
            </a:r>
          </a:p>
        </p:txBody>
      </p:sp>
      <p:sp>
        <p:nvSpPr>
          <p:cNvPr id="4" name="Slide Number Placeholder 3"/>
          <p:cNvSpPr>
            <a:spLocks noGrp="1"/>
          </p:cNvSpPr>
          <p:nvPr>
            <p:ph type="sldNum" sz="quarter" idx="5"/>
          </p:nvPr>
        </p:nvSpPr>
        <p:spPr/>
        <p:txBody>
          <a:bodyPr/>
          <a:lstStyle/>
          <a:p>
            <a:fld id="{097BF0A6-9DE7-4D4F-86C7-D6F614E29483}" type="slidenum">
              <a:rPr lang="en-US" smtClean="0"/>
              <a:t>4</a:t>
            </a:fld>
            <a:endParaRPr lang="en-US" dirty="0"/>
          </a:p>
        </p:txBody>
      </p:sp>
    </p:spTree>
    <p:extLst>
      <p:ext uri="{BB962C8B-B14F-4D97-AF65-F5344CB8AC3E}">
        <p14:creationId xmlns:p14="http://schemas.microsoft.com/office/powerpoint/2010/main" val="87886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RTE is very trivial to understand but quite difficult to solve.</a:t>
            </a:r>
          </a:p>
        </p:txBody>
      </p:sp>
      <p:sp>
        <p:nvSpPr>
          <p:cNvPr id="4" name="Slide Number Placeholder 3"/>
          <p:cNvSpPr>
            <a:spLocks noGrp="1"/>
          </p:cNvSpPr>
          <p:nvPr>
            <p:ph type="sldNum" sz="quarter" idx="5"/>
          </p:nvPr>
        </p:nvSpPr>
        <p:spPr/>
        <p:txBody>
          <a:bodyPr/>
          <a:lstStyle/>
          <a:p>
            <a:fld id="{097BF0A6-9DE7-4D4F-86C7-D6F614E29483}" type="slidenum">
              <a:rPr lang="en-US" smtClean="0"/>
              <a:t>5</a:t>
            </a:fld>
            <a:endParaRPr lang="en-US" dirty="0"/>
          </a:p>
        </p:txBody>
      </p:sp>
    </p:spTree>
    <p:extLst>
      <p:ext uri="{BB962C8B-B14F-4D97-AF65-F5344CB8AC3E}">
        <p14:creationId xmlns:p14="http://schemas.microsoft.com/office/powerpoint/2010/main" val="226832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model is not exactly the P1 model as defined in the </a:t>
            </a:r>
            <a:r>
              <a:rPr lang="en-US" sz="1200" kern="1200" dirty="0" err="1">
                <a:solidFill>
                  <a:schemeClr val="tx1"/>
                </a:solidFill>
                <a:latin typeface="+mn-lt"/>
                <a:ea typeface="+mn-ea"/>
                <a:cs typeface="+mn-cs"/>
              </a:rPr>
              <a:t>litterature</a:t>
            </a:r>
            <a:r>
              <a:rPr lang="en-US" sz="1200" kern="1200" dirty="0">
                <a:solidFill>
                  <a:schemeClr val="tx1"/>
                </a:solidFill>
                <a:latin typeface="+mn-lt"/>
                <a:ea typeface="+mn-ea"/>
                <a:cs typeface="+mn-cs"/>
              </a:rPr>
              <a:t>. the sigma_𝑐 should be </a:t>
            </a:r>
            <a:r>
              <a:rPr lang="en-US" sz="1200" kern="1200" dirty="0" err="1">
                <a:solidFill>
                  <a:schemeClr val="tx1"/>
                </a:solidFill>
                <a:latin typeface="+mn-lt"/>
                <a:ea typeface="+mn-ea"/>
                <a:cs typeface="+mn-cs"/>
              </a:rPr>
              <a:t>sigma_a</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sigma_c</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lead to some problems. More about that in the conclusion.</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6</a:t>
            </a:fld>
            <a:endParaRPr lang="en-US" dirty="0"/>
          </a:p>
        </p:txBody>
      </p:sp>
    </p:spTree>
    <p:extLst>
      <p:ext uri="{BB962C8B-B14F-4D97-AF65-F5344CB8AC3E}">
        <p14:creationId xmlns:p14="http://schemas.microsoft.com/office/powerpoint/2010/main" val="145144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Remember to remove the 1/3 in the P1 model on slide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other parameters are defined in carefully designed configuration files in the </a:t>
            </a:r>
            <a:r>
              <a:rPr lang="en-US" sz="1200" kern="1200" dirty="0" err="1">
                <a:solidFill>
                  <a:schemeClr val="tx1"/>
                </a:solidFill>
                <a:latin typeface="+mn-lt"/>
                <a:ea typeface="+mn-ea"/>
                <a:cs typeface="+mn-cs"/>
              </a:rPr>
              <a:t>Github</a:t>
            </a:r>
            <a:r>
              <a:rPr lang="en-US" sz="1200" kern="1200" dirty="0">
                <a:solidFill>
                  <a:schemeClr val="tx1"/>
                </a:solidFill>
                <a:latin typeface="+mn-lt"/>
                <a:ea typeface="+mn-ea"/>
                <a:cs typeface="+mn-cs"/>
              </a:rPr>
              <a:t> repository</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8</a:t>
            </a:fld>
            <a:endParaRPr lang="en-US" dirty="0"/>
          </a:p>
        </p:txBody>
      </p:sp>
    </p:spTree>
    <p:extLst>
      <p:ext uri="{BB962C8B-B14F-4D97-AF65-F5344CB8AC3E}">
        <p14:creationId xmlns:p14="http://schemas.microsoft.com/office/powerpoint/2010/main" val="242324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Once again, remember to remove the 1/3 in the P1 model</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9</a:t>
            </a:fld>
            <a:endParaRPr lang="en-US" dirty="0"/>
          </a:p>
        </p:txBody>
      </p:sp>
    </p:spTree>
    <p:extLst>
      <p:ext uri="{BB962C8B-B14F-4D97-AF65-F5344CB8AC3E}">
        <p14:creationId xmlns:p14="http://schemas.microsoft.com/office/powerpoint/2010/main" val="36184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reason this case does not work might be because we are not solving the same P1 model. On slide 6, remember to replace </a:t>
            </a:r>
            <a:r>
              <a:rPr lang="en-US" sz="1200" kern="1200" dirty="0" err="1">
                <a:solidFill>
                  <a:schemeClr val="tx1"/>
                </a:solidFill>
                <a:latin typeface="+mn-lt"/>
                <a:ea typeface="+mn-ea"/>
                <a:cs typeface="+mn-cs"/>
              </a:rPr>
              <a:t>sigma_c</a:t>
            </a:r>
            <a:r>
              <a:rPr lang="en-US" sz="1200" kern="1200" dirty="0">
                <a:solidFill>
                  <a:schemeClr val="tx1"/>
                </a:solidFill>
                <a:latin typeface="+mn-lt"/>
                <a:ea typeface="+mn-ea"/>
                <a:cs typeface="+mn-cs"/>
              </a:rPr>
              <a:t> with </a:t>
            </a:r>
            <a:r>
              <a:rPr lang="en-US" sz="1200" kern="1200" dirty="0" err="1">
                <a:solidFill>
                  <a:schemeClr val="tx1"/>
                </a:solidFill>
                <a:latin typeface="+mn-lt"/>
                <a:ea typeface="+mn-ea"/>
                <a:cs typeface="+mn-cs"/>
              </a:rPr>
              <a:t>sigma_a</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sigma_c</a:t>
            </a:r>
            <a:endParaRPr lang="en-US" sz="120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10</a:t>
            </a:fld>
            <a:endParaRPr lang="en-US" dirty="0"/>
          </a:p>
        </p:txBody>
      </p:sp>
    </p:spTree>
    <p:extLst>
      <p:ext uri="{BB962C8B-B14F-4D97-AF65-F5344CB8AC3E}">
        <p14:creationId xmlns:p14="http://schemas.microsoft.com/office/powerpoint/2010/main" val="3506255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stuff is easily discovered by a CNN</a:t>
            </a:r>
          </a:p>
          <a:p>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13</a:t>
            </a:fld>
            <a:endParaRPr lang="en-US" dirty="0"/>
          </a:p>
        </p:txBody>
      </p:sp>
    </p:spTree>
    <p:extLst>
      <p:ext uri="{BB962C8B-B14F-4D97-AF65-F5344CB8AC3E}">
        <p14:creationId xmlns:p14="http://schemas.microsoft.com/office/powerpoint/2010/main" val="170905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As discussed before, even when a P1 model was found, it didn't exactly match what we wanted. That's why we do not have a lot of test cases.</a:t>
            </a:r>
            <a:endParaRPr lang="en-GB" dirty="0"/>
          </a:p>
        </p:txBody>
      </p:sp>
      <p:sp>
        <p:nvSpPr>
          <p:cNvPr id="4" name="Slide Number Placeholder 3"/>
          <p:cNvSpPr>
            <a:spLocks noGrp="1"/>
          </p:cNvSpPr>
          <p:nvPr>
            <p:ph type="sldNum" sz="quarter" idx="5"/>
          </p:nvPr>
        </p:nvSpPr>
        <p:spPr/>
        <p:txBody>
          <a:bodyPr/>
          <a:lstStyle/>
          <a:p>
            <a:fld id="{097BF0A6-9DE7-4D4F-86C7-D6F614E29483}" type="slidenum">
              <a:rPr lang="en-US" smtClean="0"/>
              <a:t>15</a:t>
            </a:fld>
            <a:endParaRPr lang="en-US" dirty="0"/>
          </a:p>
        </p:txBody>
      </p:sp>
    </p:spTree>
    <p:extLst>
      <p:ext uri="{BB962C8B-B14F-4D97-AF65-F5344CB8AC3E}">
        <p14:creationId xmlns:p14="http://schemas.microsoft.com/office/powerpoint/2010/main" val="105700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0"/>
            <a:ext cx="12188952" cy="6858000"/>
          </a:xfrm>
          <a:prstGeom prst="rect">
            <a:avLst/>
          </a:prstGeom>
          <a:gradFill flip="none" rotWithShape="1">
            <a:gsLst>
              <a:gs pos="0">
                <a:schemeClr val="bg1"/>
              </a:gs>
              <a:gs pos="56000">
                <a:schemeClr val="bg2">
                  <a:lumMod val="40000"/>
                  <a:lumOff val="60000"/>
                </a:schemeClr>
              </a:gs>
              <a:gs pos="100000">
                <a:schemeClr val="bg2">
                  <a:lumMod val="20000"/>
                  <a:lumOff val="80000"/>
                </a:schemeClr>
              </a:gs>
            </a:gsLst>
            <a:lin ang="0" scaled="1"/>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Title 13"/>
          <p:cNvSpPr>
            <a:spLocks noGrp="1"/>
          </p:cNvSpPr>
          <p:nvPr>
            <p:ph type="ctrTitle"/>
          </p:nvPr>
        </p:nvSpPr>
        <p:spPr>
          <a:xfrm>
            <a:off x="6012180" y="359898"/>
            <a:ext cx="5773420" cy="1472184"/>
          </a:xfrm>
        </p:spPr>
        <p:txBody>
          <a:bodyPr anchor="b"/>
          <a:lstStyle>
            <a:lvl1pPr algn="l">
              <a:defRPr/>
            </a:lvl1pPr>
            <a:extLst/>
          </a:lstStyle>
          <a:p>
            <a:r>
              <a:rPr kumimoji="0" lang="en-US"/>
              <a:t>Click to edit Master title style</a:t>
            </a:r>
            <a:endParaRPr kumimoji="0" lang="en-US" dirty="0"/>
          </a:p>
        </p:txBody>
      </p:sp>
      <p:pic>
        <p:nvPicPr>
          <p:cNvPr id="2" name="Picture 1" descr="Close up of a light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5864352" cy="6851904"/>
          </a:xfrm>
          <a:prstGeom prst="rect">
            <a:avLst/>
          </a:prstGeom>
        </p:spPr>
      </p:pic>
      <p:sp>
        <p:nvSpPr>
          <p:cNvPr id="22" name="Subtitle 21"/>
          <p:cNvSpPr>
            <a:spLocks noGrp="1"/>
          </p:cNvSpPr>
          <p:nvPr>
            <p:ph type="subTitle" idx="1"/>
          </p:nvPr>
        </p:nvSpPr>
        <p:spPr>
          <a:xfrm>
            <a:off x="6012180" y="1850064"/>
            <a:ext cx="57734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98D42649-53B3-4178-914D-CBF593F6A1C0}" type="datetime1">
              <a:rPr lang="en-US" smtClean="0"/>
              <a:t>5/28/2020</a:t>
            </a:fld>
            <a:endParaRPr lang="en-US" dirty="0"/>
          </a:p>
        </p:txBody>
      </p:sp>
      <p:sp>
        <p:nvSpPr>
          <p:cNvPr id="20" name="Footer Placeholder 19"/>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629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3462880-2EB4-4B29-A5B1-2120653D9998}" type="datetime1">
              <a:rPr lang="en-US" smtClean="0"/>
              <a:t>5/28/2020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6084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0B83CBD-D5A0-4F50-BD9D-8C292F176A55}" type="datetime1">
              <a:rPr lang="en-US" smtClean="0"/>
              <a:t>5/28/2020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0294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p:txBody>
          <a:bodyPr/>
          <a:lstStyle/>
          <a:p>
            <a:fld id="{2C6FFB19-BC1A-49C7-A448-0E6E577B4578}" type="datetime1">
              <a:rPr lang="en-US" smtClean="0"/>
              <a:t>5/28/2020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50811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1" name="Rectangle 10"/>
          <p:cNvSpPr/>
          <p:nvPr userDrawn="1"/>
        </p:nvSpPr>
        <p:spPr>
          <a:xfrm>
            <a:off x="1422400" y="-54"/>
            <a:ext cx="1076545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805940" y="2600325"/>
            <a:ext cx="10166316" cy="2286000"/>
          </a:xfrm>
        </p:spPr>
        <p:txBody>
          <a:bodyPr anchor="t"/>
          <a:lstStyle>
            <a:lvl1pPr algn="l">
              <a:lnSpc>
                <a:spcPts val="4500"/>
              </a:lnSpc>
              <a:buNone/>
              <a:defRPr sz="4000" b="1" cap="all"/>
            </a:lvl1pPr>
            <a:extLst/>
          </a:lstStyle>
          <a:p>
            <a:r>
              <a:rPr kumimoji="0" lang="en-US"/>
              <a:t>Click to edit Master title style</a:t>
            </a:r>
          </a:p>
        </p:txBody>
      </p:sp>
      <p:pic>
        <p:nvPicPr>
          <p:cNvPr id="14" name="Picture 13" descr="Close up of light filament of a half bulb"/>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sp>
        <p:nvSpPr>
          <p:cNvPr id="3" name="Text Placeholder 2"/>
          <p:cNvSpPr>
            <a:spLocks noGrp="1"/>
          </p:cNvSpPr>
          <p:nvPr>
            <p:ph type="body" idx="1"/>
          </p:nvPr>
        </p:nvSpPr>
        <p:spPr>
          <a:xfrm>
            <a:off x="1805940" y="1066800"/>
            <a:ext cx="10166316"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F21C72DE-596C-4277-848F-57D9F593E984}" type="datetime1">
              <a:rPr lang="en-US" smtClean="0"/>
              <a:t>5/28/2020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13" name="Slide Number Placeholder 12"/>
          <p:cNvSpPr>
            <a:spLocks noGrp="1"/>
          </p:cNvSpPr>
          <p:nvPr>
            <p:ph type="sldNum" sz="quarter" idx="12"/>
          </p:nvPr>
        </p:nvSpPr>
        <p:spPr/>
        <p:txBody>
          <a:bodyPr/>
          <a:lstStyle/>
          <a:p>
            <a:fld id="{401CF334-2D5C-4859-84A6-CA7E6E43FAEB}" type="slidenum">
              <a:rPr lang="en-US" smtClean="0"/>
              <a:pPr/>
              <a:t>‹#›</a:t>
            </a:fld>
            <a:endParaRPr lang="en-US" dirty="0"/>
          </a:p>
        </p:txBody>
      </p:sp>
    </p:spTree>
    <p:extLst>
      <p:ext uri="{BB962C8B-B14F-4D97-AF65-F5344CB8AC3E}">
        <p14:creationId xmlns:p14="http://schemas.microsoft.com/office/powerpoint/2010/main" val="23757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45B255E-395B-4F31-A391-D8E89B1CA477}" type="datetime1">
              <a:rPr lang="en-US" smtClean="0"/>
              <a:t>5/28/2020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56316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6D9C48C-E32A-463B-9A96-02B5FD8DB609}" type="datetime1">
              <a:rPr lang="en-US" smtClean="0"/>
              <a:t>5/28/2020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78850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CC05B543-048F-4456-A4F1-637B5B9E7178}" type="datetime1">
              <a:rPr lang="en-US" smtClean="0"/>
              <a:t>5/28/2020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7625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B37D3-A2A9-4A45-A9DD-CB0EBC220D3A}" type="datetime1">
              <a:rPr lang="en-US" smtClean="0"/>
              <a:t>5/28/2020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62534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108712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09600" y="1406964"/>
            <a:ext cx="108712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484531F-7CCE-4B9C-B8B2-3B7FA5637B85}" type="datetime1">
              <a:rPr lang="en-US" smtClean="0"/>
              <a:t>5/28/2020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5032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descr="An empty placeholder to add an image. Click on the placeholder and select the image that you wish to add"/>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marL="0" indent="0" algn="l" eaLnBrk="1" latinLnBrk="0" hangingPunct="1">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chemeClr val="tx1">
                    <a:lumMod val="75000"/>
                    <a:lumOff val="25000"/>
                  </a:schemeClr>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EB071FD-BA0B-4575-AD0D-C4964AE1E6A6}" type="datetime1">
              <a:rPr lang="en-US" smtClean="0"/>
              <a:t>5/28/2020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50922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gradFill flip="none" rotWithShape="1">
          <a:gsLst>
            <a:gs pos="10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4" name="Group 3" descr="Close up of a light bulb"/>
          <p:cNvGrpSpPr/>
          <p:nvPr userDrawn="1"/>
        </p:nvGrpSpPr>
        <p:grpSpPr>
          <a:xfrm>
            <a:off x="0" y="0"/>
            <a:ext cx="12188952" cy="6858000"/>
            <a:chOff x="0" y="0"/>
            <a:chExt cx="12188952" cy="6858000"/>
          </a:xfrm>
        </p:grpSpPr>
        <p:sp>
          <p:nvSpPr>
            <p:cNvPr id="2" name="Rectangle 1"/>
            <p:cNvSpPr/>
            <p:nvPr userDrawn="1"/>
          </p:nvSpPr>
          <p:spPr>
            <a:xfrm>
              <a:off x="0" y="0"/>
              <a:ext cx="12188952" cy="6858000"/>
            </a:xfrm>
            <a:prstGeom prst="rect">
              <a:avLst/>
            </a:prstGeom>
            <a:solidFill>
              <a:schemeClr val="bg2">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445079" cy="6858000"/>
            </a:xfrm>
            <a:prstGeom prst="rect">
              <a:avLst/>
            </a:prstGeom>
          </p:spPr>
        </p:pic>
      </p:gr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endParaRPr kumimoji="0" lang="en-US" dirty="0"/>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tx1"/>
                </a:solidFill>
              </a:defRPr>
            </a:lvl1pPr>
            <a:extLst/>
          </a:lstStyle>
          <a:p>
            <a:fld id="{2CF42470-6B89-47A5-893F-242A3845FA5A}" type="datetime1">
              <a:rPr lang="en-US" smtClean="0"/>
              <a:t>5/28/2020</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tx1"/>
                </a:solidFill>
                <a:effectLst/>
              </a:defRPr>
            </a:lvl1pPr>
            <a:extLst/>
          </a:lstStyle>
          <a:p>
            <a:r>
              <a:rPr lang="en-US" dirty="0"/>
              <a:t>Add a footer</a:t>
            </a:r>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tx1"/>
                </a:solidFill>
                <a:effectLst/>
              </a:defRPr>
            </a:lvl1pPr>
            <a:extLst/>
          </a:lstStyle>
          <a:p>
            <a:fld id="{401CF334-2D5C-4859-84A6-CA7E6E43FAEB}" type="slidenum">
              <a:rPr lang="en-US" smtClean="0"/>
              <a:pPr/>
              <a:t>‹#›</a:t>
            </a:fld>
            <a:endParaRPr lang="en-US" dirty="0"/>
          </a:p>
        </p:txBody>
      </p:sp>
    </p:spTree>
    <p:extLst>
      <p:ext uri="{BB962C8B-B14F-4D97-AF65-F5344CB8AC3E}">
        <p14:creationId xmlns:p14="http://schemas.microsoft.com/office/powerpoint/2010/main" val="13847984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4300" b="0" kern="1200">
          <a:solidFill>
            <a:schemeClr val="accent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6.xml"/><Relationship Id="rId5" Type="http://schemas.openxmlformats.org/officeDocument/2006/relationships/image" Target="../media/image29.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3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tel.archives-ouvertes.fr/file/index/docid/744371/filename/theseFranckv3.pdf" TargetMode="External"/><Relationship Id="rId2" Type="http://schemas.openxmlformats.org/officeDocument/2006/relationships/hyperlink" Target="https://sapienlabs.org/the-inverse-problem-in-eeg/" TargetMode="External"/><Relationship Id="rId1" Type="http://schemas.openxmlformats.org/officeDocument/2006/relationships/slideLayout" Target="../slideLayouts/slideLayout2.xml"/><Relationship Id="rId5" Type="http://schemas.openxmlformats.org/officeDocument/2006/relationships/hyperlink" Target="https://www.afs.enea.it/project/neptunius/docs/fluent/html/th/node111.htm" TargetMode="External"/><Relationship Id="rId4" Type="http://schemas.openxmlformats.org/officeDocument/2006/relationships/hyperlink" Target="https://journals.plos.org/plosone/article/figure?id=10.1371/journal.pone.0180684.g0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package" Target="../embeddings/Microsoft_Word_Document1.docx"/><Relationship Id="rId4" Type="http://schemas.openxmlformats.org/officeDocument/2006/relationships/image" Target="../media/image11.png"/><Relationship Id="rId9"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package" Target="../embeddings/Microsoft_Word_Document6.docx"/><Relationship Id="rId3" Type="http://schemas.openxmlformats.org/officeDocument/2006/relationships/package" Target="../embeddings/Microsoft_Word_Document2.docx"/><Relationship Id="rId7" Type="http://schemas.openxmlformats.org/officeDocument/2006/relationships/package" Target="../embeddings/Microsoft_Word_Document3.docx"/><Relationship Id="rId12"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png"/><Relationship Id="rId11" Type="http://schemas.openxmlformats.org/officeDocument/2006/relationships/package" Target="../embeddings/Microsoft_Word_Document5.docx"/><Relationship Id="rId5" Type="http://schemas.openxmlformats.org/officeDocument/2006/relationships/image" Target="../media/image18.png"/><Relationship Id="rId10" Type="http://schemas.openxmlformats.org/officeDocument/2006/relationships/image" Target="../media/image12.emf"/><Relationship Id="rId4" Type="http://schemas.openxmlformats.org/officeDocument/2006/relationships/image" Target="../media/image10.emf"/><Relationship Id="rId9" Type="http://schemas.openxmlformats.org/officeDocument/2006/relationships/package" Target="../embeddings/Microsoft_Word_Document4.docx"/><Relationship Id="rId14" Type="http://schemas.openxmlformats.org/officeDocument/2006/relationships/image" Target="../media/image14.emf"/></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notesSlide" Target="../notesSlides/notesSlide5.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Word_Document7.docx"/><Relationship Id="rId5" Type="http://schemas.openxmlformats.org/officeDocument/2006/relationships/image" Target="../media/image1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package" Target="../embeddings/Microsoft_Word_Document9.docx"/><Relationship Id="rId3" Type="http://schemas.openxmlformats.org/officeDocument/2006/relationships/notesSlide" Target="../notesSlides/notesSlide6.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package" Target="../embeddings/Microsoft_Word_Document8.docx"/><Relationship Id="rId11" Type="http://schemas.openxmlformats.org/officeDocument/2006/relationships/comments" Target="../comments/comment5.xml"/><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wdDnDiag">
          <a:fgClr>
            <a:schemeClr val="bg2">
              <a:lumMod val="60000"/>
              <a:lumOff val="40000"/>
            </a:schemeClr>
          </a:fgClr>
          <a:bgClr>
            <a:schemeClr val="tx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2180" y="359898"/>
            <a:ext cx="5773420" cy="2232906"/>
          </a:xfrm>
        </p:spPr>
        <p:txBody>
          <a:bodyPr>
            <a:noAutofit/>
          </a:bodyPr>
          <a:lstStyle/>
          <a:p>
            <a:pPr algn="ctr"/>
            <a:r>
              <a:rPr lang="en-US" sz="3600" dirty="0"/>
              <a:t>INVERSE PROBLEM FOR RADIATIVE TRANSFER APPLIED TO MEDICAL TOMOGRAPHY</a:t>
            </a:r>
          </a:p>
        </p:txBody>
      </p:sp>
      <p:sp>
        <p:nvSpPr>
          <p:cNvPr id="3" name="Subtitle 2"/>
          <p:cNvSpPr>
            <a:spLocks noGrp="1"/>
          </p:cNvSpPr>
          <p:nvPr>
            <p:ph type="subTitle" idx="1"/>
          </p:nvPr>
        </p:nvSpPr>
        <p:spPr>
          <a:xfrm>
            <a:off x="5990598" y="2876502"/>
            <a:ext cx="5773420" cy="2256445"/>
          </a:xfrm>
        </p:spPr>
        <p:txBody>
          <a:bodyPr>
            <a:normAutofit lnSpcReduction="10000"/>
          </a:bodyPr>
          <a:lstStyle/>
          <a:p>
            <a:r>
              <a:rPr lang="en-US" dirty="0"/>
              <a:t>Desmond Roussel Ngueguin</a:t>
            </a:r>
          </a:p>
          <a:p>
            <a:endParaRPr lang="en-US" dirty="0"/>
          </a:p>
          <a:p>
            <a:r>
              <a:rPr lang="en-US" sz="1700" dirty="0"/>
              <a:t>Under the supervision of: </a:t>
            </a:r>
          </a:p>
          <a:p>
            <a:pPr marL="484632" indent="-457200">
              <a:buFont typeface="Arial" panose="020B0604020202020204" pitchFamily="34" charset="0"/>
              <a:buChar char="•"/>
            </a:pPr>
            <a:r>
              <a:rPr lang="en-US" sz="1900" dirty="0"/>
              <a:t>Emmanuel Franck </a:t>
            </a:r>
          </a:p>
          <a:p>
            <a:pPr marL="484632" indent="-457200">
              <a:buFont typeface="Arial" panose="020B0604020202020204" pitchFamily="34" charset="0"/>
              <a:buChar char="•"/>
            </a:pPr>
            <a:r>
              <a:rPr lang="en-US" sz="1900" dirty="0"/>
              <a:t>Laurent Navoret</a:t>
            </a:r>
          </a:p>
          <a:p>
            <a:pPr marL="484632" indent="-457200">
              <a:buFont typeface="Arial" panose="020B0604020202020204" pitchFamily="34" charset="0"/>
              <a:buChar char="•"/>
            </a:pPr>
            <a:r>
              <a:rPr lang="en-US" sz="1900" dirty="0"/>
              <a:t>Vincent Vigon</a:t>
            </a:r>
          </a:p>
        </p:txBody>
      </p:sp>
      <p:sp>
        <p:nvSpPr>
          <p:cNvPr id="4" name="Slide Number Placeholder 3">
            <a:extLst>
              <a:ext uri="{FF2B5EF4-FFF2-40B4-BE49-F238E27FC236}">
                <a16:creationId xmlns:a16="http://schemas.microsoft.com/office/drawing/2014/main" id="{1AA217C0-D021-4167-B538-A7A54D4CC31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5" name="Subtitle 2">
            <a:extLst>
              <a:ext uri="{FF2B5EF4-FFF2-40B4-BE49-F238E27FC236}">
                <a16:creationId xmlns:a16="http://schemas.microsoft.com/office/drawing/2014/main" id="{DDD9DF0D-D3BB-4BE5-B732-A03F95986BB8}"/>
              </a:ext>
            </a:extLst>
          </p:cNvPr>
          <p:cNvSpPr txBox="1">
            <a:spLocks/>
          </p:cNvSpPr>
          <p:nvPr/>
        </p:nvSpPr>
        <p:spPr>
          <a:xfrm>
            <a:off x="6012180" y="5477854"/>
            <a:ext cx="5773420" cy="1020248"/>
          </a:xfrm>
          <a:prstGeom prst="rect">
            <a:avLst/>
          </a:prstGeom>
        </p:spPr>
        <p:txBody>
          <a:bodyPr tIns="0">
            <a:normAutofit fontScale="55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r>
              <a:rPr lang="en-US" dirty="0"/>
              <a:t>For the teaching unit: “</a:t>
            </a:r>
            <a:r>
              <a:rPr lang="en-US" dirty="0" err="1"/>
              <a:t>Projet</a:t>
            </a:r>
            <a:r>
              <a:rPr lang="en-US" dirty="0"/>
              <a:t>”</a:t>
            </a:r>
          </a:p>
          <a:p>
            <a:r>
              <a:rPr lang="en-US" dirty="0"/>
              <a:t>Overseen by Christophe </a:t>
            </a:r>
            <a:r>
              <a:rPr lang="en-US" dirty="0" err="1"/>
              <a:t>Prud'homme</a:t>
            </a:r>
            <a:endParaRPr lang="en-US" dirty="0"/>
          </a:p>
          <a:p>
            <a:endParaRPr lang="en-US" dirty="0">
              <a:solidFill>
                <a:srgbClr val="A5300F"/>
              </a:solidFill>
            </a:endParaRPr>
          </a:p>
          <a:p>
            <a:pPr algn="r"/>
            <a:r>
              <a:rPr lang="en-US" sz="3400" dirty="0">
                <a:solidFill>
                  <a:srgbClr val="A5300F"/>
                </a:solidFill>
              </a:rPr>
              <a:t>May 28, 2020</a:t>
            </a:r>
            <a:endParaRPr lang="en-US" dirty="0">
              <a:solidFill>
                <a:srgbClr val="A5300F"/>
              </a:solidFill>
            </a:endParaRPr>
          </a:p>
        </p:txBody>
      </p:sp>
    </p:spTree>
    <p:extLst>
      <p:ext uri="{BB962C8B-B14F-4D97-AF65-F5344CB8AC3E}">
        <p14:creationId xmlns:p14="http://schemas.microsoft.com/office/powerpoint/2010/main" val="27905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10</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Test case 3: Olson-Auer-Hall</a:t>
            </a:r>
          </a:p>
          <a:p>
            <a:pPr marL="82296" indent="0">
              <a:buNone/>
            </a:pPr>
            <a:endParaRPr lang="en-US" sz="2000" dirty="0"/>
          </a:p>
          <a:p>
            <a:pPr marL="82296" indent="0">
              <a:buNone/>
            </a:pPr>
            <a:endParaRPr lang="en-US" sz="2000" dirty="0"/>
          </a:p>
          <a:p>
            <a:pPr marL="82296" indent="0">
              <a:buNone/>
            </a:pPr>
            <a:r>
              <a:rPr lang="en-US" sz="2000" dirty="0"/>
              <a:t> </a:t>
            </a:r>
            <a:endParaRPr lang="en-US" sz="2000" dirty="0">
              <a:solidFill>
                <a:srgbClr val="A5300F"/>
              </a:solidFill>
            </a:endParaRPr>
          </a:p>
        </p:txBody>
      </p:sp>
      <p:grpSp>
        <p:nvGrpSpPr>
          <p:cNvPr id="3" name="Group 2">
            <a:extLst>
              <a:ext uri="{FF2B5EF4-FFF2-40B4-BE49-F238E27FC236}">
                <a16:creationId xmlns:a16="http://schemas.microsoft.com/office/drawing/2014/main" id="{F2B6522B-83CC-4656-A5D9-B6D88F55C67F}"/>
              </a:ext>
            </a:extLst>
          </p:cNvPr>
          <p:cNvGrpSpPr/>
          <p:nvPr/>
        </p:nvGrpSpPr>
        <p:grpSpPr>
          <a:xfrm>
            <a:off x="1506583" y="1716681"/>
            <a:ext cx="6540137" cy="2291065"/>
            <a:chOff x="598319" y="3893205"/>
            <a:chExt cx="9634348" cy="2291065"/>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3"/>
            <a:srcRect/>
            <a:stretch/>
          </p:blipFill>
          <p:spPr bwMode="auto">
            <a:xfrm>
              <a:off x="3333020" y="3893205"/>
              <a:ext cx="3440379" cy="195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598319" y="5907271"/>
              <a:ext cx="9634348" cy="276999"/>
            </a:xfrm>
            <a:prstGeom prst="rect">
              <a:avLst/>
            </a:prstGeom>
            <a:noFill/>
            <a:ln>
              <a:solidFill>
                <a:schemeClr val="bg2"/>
              </a:solidFill>
            </a:ln>
          </p:spPr>
          <p:txBody>
            <a:bodyPr wrap="square" rtlCol="0" anchor="ctr" anchorCtr="1">
              <a:spAutoFit/>
            </a:bodyPr>
            <a:lstStyle/>
            <a:p>
              <a:r>
                <a:rPr lang="en-US" sz="1200" dirty="0"/>
                <a:t>Figure 7: Expected results for t=1/c, 3/c, 10/c, 30/c, and 100/c  (Franck, 2012, p.171)</a:t>
              </a:r>
              <a:endParaRPr lang="en-GB" sz="12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1591644" y="4069792"/>
            <a:ext cx="6540137" cy="2350915"/>
            <a:chOff x="388938" y="3939623"/>
            <a:chExt cx="10192817" cy="2350915"/>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4"/>
            <a:srcRect/>
            <a:stretch/>
          </p:blipFill>
          <p:spPr bwMode="auto">
            <a:xfrm>
              <a:off x="3100854" y="3939623"/>
              <a:ext cx="3904715" cy="19676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7396F6-DD41-4B5E-97AE-174BBE5E85F0}"/>
                </a:ext>
              </a:extLst>
            </p:cNvPr>
            <p:cNvSpPr txBox="1"/>
            <p:nvPr/>
          </p:nvSpPr>
          <p:spPr>
            <a:xfrm>
              <a:off x="388938" y="6013539"/>
              <a:ext cx="10192817" cy="276999"/>
            </a:xfrm>
            <a:prstGeom prst="rect">
              <a:avLst/>
            </a:prstGeom>
            <a:noFill/>
            <a:ln>
              <a:solidFill>
                <a:schemeClr val="bg2"/>
              </a:solidFill>
            </a:ln>
          </p:spPr>
          <p:txBody>
            <a:bodyPr wrap="square" rtlCol="0" anchor="ctr" anchorCtr="1">
              <a:spAutoFit/>
            </a:bodyPr>
            <a:lstStyle/>
            <a:p>
              <a:r>
                <a:rPr lang="en-US" sz="1200" dirty="0"/>
                <a:t>Figure 8: Obtained results for t=0.1/c, 1/c, and 3/c</a:t>
              </a:r>
              <a:endParaRPr lang="en-GB" sz="1200" dirty="0"/>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C4721B0-74C5-490A-8AC8-795D4D2E2ED3}"/>
                  </a:ext>
                </a:extLst>
              </p:cNvPr>
              <p:cNvSpPr/>
              <p:nvPr/>
            </p:nvSpPr>
            <p:spPr>
              <a:xfrm>
                <a:off x="8454281" y="2692691"/>
                <a:ext cx="3396889" cy="2585323"/>
              </a:xfrm>
              <a:prstGeom prst="rect">
                <a:avLst/>
              </a:prstGeom>
            </p:spPr>
            <p:txBody>
              <a:bodyPr wrap="square">
                <a:spAutoFit/>
              </a:bodyPr>
              <a:lstStyle/>
              <a:p>
                <a:pPr marL="82296" indent="0">
                  <a:buNone/>
                </a:pPr>
                <a:r>
                  <a:rPr lang="en-US" dirty="0"/>
                  <a:t>The domain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0,3</m:t>
                        </m:r>
                      </m:e>
                    </m:d>
                  </m:oMath>
                </a14:m>
                <a:r>
                  <a:rPr lang="en-US" dirty="0"/>
                  <a:t> is heated by a blackbody to the left (with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m:t>
                        </m:r>
                      </m:sub>
                    </m:sSub>
                    <m:r>
                      <a:rPr lang="en-US" i="1">
                        <a:latin typeface="Cambria Math" panose="02040503050406030204" pitchFamily="18" charset="0"/>
                      </a:rPr>
                      <m:t>=0.056234 </m:t>
                    </m:r>
                    <m:r>
                      <a:rPr lang="en-US" i="1">
                        <a:latin typeface="Cambria Math" panose="02040503050406030204" pitchFamily="18" charset="0"/>
                      </a:rPr>
                      <m:t>𝑘𝑒𝑉</m:t>
                    </m:r>
                  </m:oMath>
                </a14:m>
                <a:r>
                  <a:rPr lang="en-US" dirty="0"/>
                  <a:t>). As the body gets hotter, its absorption opacity increases, causing thermal equilibrium between the radiation and the matter (Franck, 2012, p.171)</a:t>
                </a:r>
                <a:r>
                  <a:rPr lang="en-US" sz="1200" dirty="0"/>
                  <a:t> </a:t>
                </a:r>
              </a:p>
            </p:txBody>
          </p:sp>
        </mc:Choice>
        <mc:Fallback xmlns="">
          <p:sp>
            <p:nvSpPr>
              <p:cNvPr id="10" name="Rectangle 9">
                <a:extLst>
                  <a:ext uri="{FF2B5EF4-FFF2-40B4-BE49-F238E27FC236}">
                    <a16:creationId xmlns:a16="http://schemas.microsoft.com/office/drawing/2014/main" id="{6C4721B0-74C5-490A-8AC8-795D4D2E2ED3}"/>
                  </a:ext>
                </a:extLst>
              </p:cNvPr>
              <p:cNvSpPr>
                <a:spLocks noRot="1" noChangeAspect="1" noMove="1" noResize="1" noEditPoints="1" noAdjustHandles="1" noChangeArrowheads="1" noChangeShapeType="1" noTextEdit="1"/>
              </p:cNvSpPr>
              <p:nvPr/>
            </p:nvSpPr>
            <p:spPr>
              <a:xfrm>
                <a:off x="8454281" y="2692691"/>
                <a:ext cx="3396889" cy="2585323"/>
              </a:xfrm>
              <a:prstGeom prst="rect">
                <a:avLst/>
              </a:prstGeom>
              <a:blipFill>
                <a:blip r:embed="rId5"/>
                <a:stretch>
                  <a:fillRect t="-1415" b="-2830"/>
                </a:stretch>
              </a:blipFill>
            </p:spPr>
            <p:txBody>
              <a:bodyPr/>
              <a:lstStyle/>
              <a:p>
                <a:r>
                  <a:rPr lang="en-GB">
                    <a:noFill/>
                  </a:rPr>
                  <a:t> </a:t>
                </a:r>
              </a:p>
            </p:txBody>
          </p:sp>
        </mc:Fallback>
      </mc:AlternateContent>
    </p:spTree>
    <p:extLst>
      <p:ext uri="{BB962C8B-B14F-4D97-AF65-F5344CB8AC3E}">
        <p14:creationId xmlns:p14="http://schemas.microsoft.com/office/powerpoint/2010/main" val="35670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11</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fontScale="85000"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Influence of the density</a:t>
                </a:r>
              </a:p>
              <a:p>
                <a:pPr marL="82296" indent="0">
                  <a:buNone/>
                </a:pPr>
                <a:endParaRPr lang="en-US" sz="2000" dirty="0"/>
              </a:p>
              <a:p>
                <a:pPr marL="82296" indent="0">
                  <a:buNone/>
                </a:pPr>
                <a:endParaRPr lang="en-US" sz="2000" dirty="0"/>
              </a:p>
              <a:p>
                <a:pPr marL="82296" indent="0">
                  <a:buNone/>
                </a:pPr>
                <a:r>
                  <a:rPr lang="en-US" dirty="0"/>
                  <a:t>It seems that as the density increases:</a:t>
                </a:r>
                <a:endParaRPr lang="en-GB" dirty="0"/>
              </a:p>
              <a:p>
                <a:pPr lvl="0"/>
                <a:r>
                  <a:rPr lang="en-US" dirty="0"/>
                  <a:t>The radiative energy </a:t>
                </a:r>
                <a14:m>
                  <m:oMath xmlns:m="http://schemas.openxmlformats.org/officeDocument/2006/math">
                    <m:r>
                      <a:rPr lang="en-US" i="1">
                        <a:latin typeface="Cambria Math" panose="02040503050406030204" pitchFamily="18" charset="0"/>
                      </a:rPr>
                      <m:t>𝐸</m:t>
                    </m:r>
                  </m:oMath>
                </a14:m>
                <a:r>
                  <a:rPr lang="en-US" dirty="0"/>
                  <a:t> increases</a:t>
                </a:r>
                <a:endParaRPr lang="en-GB" dirty="0"/>
              </a:p>
              <a:p>
                <a:pPr lvl="0"/>
                <a:r>
                  <a:rPr lang="en-US" dirty="0"/>
                  <a:t>It doesn’t change the flux </a:t>
                </a:r>
                <a14:m>
                  <m:oMath xmlns:m="http://schemas.openxmlformats.org/officeDocument/2006/math">
                    <m:r>
                      <a:rPr lang="en-US" i="1">
                        <a:latin typeface="Cambria Math" panose="02040503050406030204" pitchFamily="18" charset="0"/>
                      </a:rPr>
                      <m:t>𝐹</m:t>
                    </m:r>
                  </m:oMath>
                </a14:m>
                <a:endParaRPr lang="en-GB" dirty="0"/>
              </a:p>
              <a:p>
                <a:pPr lvl="0"/>
                <a:r>
                  <a:rPr lang="en-US" dirty="0"/>
                  <a:t>The temperature varies less. The equilibrium temperature seems to be higher.</a:t>
                </a:r>
                <a:endParaRPr lang="en-GB" dirty="0"/>
              </a:p>
              <a:p>
                <a:pPr marL="82296" indent="0">
                  <a:buNone/>
                </a:pPr>
                <a:r>
                  <a:rPr lang="en-US" sz="2000" dirty="0"/>
                  <a:t> </a:t>
                </a:r>
                <a:endParaRPr lang="en-US" sz="20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2"/>
                <a:stretch>
                  <a:fillRect l="-567" t="-1731" r="-1134"/>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7516674" y="1101984"/>
            <a:ext cx="3968190" cy="5295929"/>
            <a:chOff x="1960996" y="3939623"/>
            <a:chExt cx="6184432" cy="4665943"/>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3"/>
            <a:srcRect/>
            <a:stretch/>
          </p:blipFill>
          <p:spPr bwMode="auto">
            <a:xfrm>
              <a:off x="1960996" y="3939623"/>
              <a:ext cx="6184432" cy="41577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7396F6-DD41-4B5E-97AE-174BBE5E85F0}"/>
                    </a:ext>
                  </a:extLst>
                </p:cNvPr>
                <p:cNvSpPr txBox="1"/>
                <p:nvPr/>
              </p:nvSpPr>
              <p:spPr>
                <a:xfrm>
                  <a:off x="2310704" y="8198819"/>
                  <a:ext cx="5698108" cy="406747"/>
                </a:xfrm>
                <a:prstGeom prst="rect">
                  <a:avLst/>
                </a:prstGeom>
                <a:noFill/>
                <a:ln>
                  <a:solidFill>
                    <a:schemeClr val="bg2"/>
                  </a:solidFill>
                </a:ln>
              </p:spPr>
              <p:txBody>
                <a:bodyPr wrap="square" rtlCol="0" anchor="ctr" anchorCtr="1">
                  <a:spAutoFit/>
                </a:bodyPr>
                <a:lstStyle/>
                <a:p>
                  <a:pPr algn="ctr"/>
                  <a:r>
                    <a:rPr lang="en-US" sz="1200" dirty="0"/>
                    <a:t>Figure 9: Influence of the density on </a:t>
                  </a:r>
                  <a14:m>
                    <m:oMath xmlns:m="http://schemas.openxmlformats.org/officeDocument/2006/math">
                      <m:r>
                        <a:rPr lang="en-US" sz="1200" i="1" dirty="0" smtClean="0">
                          <a:latin typeface="Cambria Math" panose="02040503050406030204" pitchFamily="18" charset="0"/>
                        </a:rPr>
                        <m:t>𝐸</m:t>
                      </m:r>
                    </m:oMath>
                  </a14:m>
                  <a:r>
                    <a:rPr lang="en-US" sz="1200" dirty="0"/>
                    <a:t>, </a:t>
                  </a:r>
                  <a14:m>
                    <m:oMath xmlns:m="http://schemas.openxmlformats.org/officeDocument/2006/math">
                      <m:r>
                        <a:rPr lang="en-US" sz="1200" i="1" dirty="0" smtClean="0">
                          <a:latin typeface="Cambria Math" panose="02040503050406030204" pitchFamily="18" charset="0"/>
                        </a:rPr>
                        <m:t>𝐹</m:t>
                      </m:r>
                    </m:oMath>
                  </a14:m>
                  <a:r>
                    <a:rPr lang="en-US" sz="1200" dirty="0"/>
                    <a:t>, and </a:t>
                  </a:r>
                  <a14:m>
                    <m:oMath xmlns:m="http://schemas.openxmlformats.org/officeDocument/2006/math">
                      <m:r>
                        <a:rPr lang="en-US" sz="1200" i="1" dirty="0" smtClean="0">
                          <a:latin typeface="Cambria Math" panose="02040503050406030204" pitchFamily="18" charset="0"/>
                        </a:rPr>
                        <m:t>𝑇</m:t>
                      </m:r>
                    </m:oMath>
                  </a14:m>
                  <a:r>
                    <a:rPr lang="en-US" sz="1200" dirty="0"/>
                    <a:t> for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𝑎</m:t>
                          </m:r>
                        </m:sub>
                      </m:sSub>
                      <m:r>
                        <a:rPr lang="en-US" sz="1200" i="1" dirty="0">
                          <a:latin typeface="Cambria Math" panose="02040503050406030204" pitchFamily="18" charset="0"/>
                        </a:rPr>
                        <m:t>=2.5 </m:t>
                      </m:r>
                    </m:oMath>
                  </a14:m>
                  <a:r>
                    <a:rPr lang="en-US" sz="1200" dirty="0"/>
                    <a:t>and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𝑐</m:t>
                          </m:r>
                        </m:sub>
                      </m:sSub>
                      <m:r>
                        <a:rPr lang="en-US" sz="1200" i="1" dirty="0">
                          <a:latin typeface="Cambria Math" panose="02040503050406030204" pitchFamily="18" charset="0"/>
                        </a:rPr>
                        <m:t>=0</m:t>
                      </m:r>
                    </m:oMath>
                  </a14:m>
                  <a:endParaRPr lang="en-GB" sz="1200" dirty="0"/>
                </a:p>
              </p:txBody>
            </p:sp>
          </mc:Choice>
          <mc:Fallback xmlns="">
            <p:sp>
              <p:nvSpPr>
                <p:cNvPr id="14" name="TextBox 13">
                  <a:extLst>
                    <a:ext uri="{FF2B5EF4-FFF2-40B4-BE49-F238E27FC236}">
                      <a16:creationId xmlns:a16="http://schemas.microsoft.com/office/drawing/2014/main" id="{117396F6-DD41-4B5E-97AE-174BBE5E85F0}"/>
                    </a:ext>
                  </a:extLst>
                </p:cNvPr>
                <p:cNvSpPr txBox="1">
                  <a:spLocks noRot="1" noChangeAspect="1" noMove="1" noResize="1" noEditPoints="1" noAdjustHandles="1" noChangeArrowheads="1" noChangeShapeType="1" noTextEdit="1"/>
                </p:cNvSpPr>
                <p:nvPr/>
              </p:nvSpPr>
              <p:spPr>
                <a:xfrm>
                  <a:off x="2310704" y="8198819"/>
                  <a:ext cx="5698108" cy="406747"/>
                </a:xfrm>
                <a:prstGeom prst="rect">
                  <a:avLst/>
                </a:prstGeom>
                <a:blipFill>
                  <a:blip r:embed="rId4"/>
                  <a:stretch>
                    <a:fillRect b="-7692"/>
                  </a:stretch>
                </a:blipFill>
                <a:ln>
                  <a:solidFill>
                    <a:schemeClr val="bg2"/>
                  </a:solidFill>
                </a:ln>
              </p:spPr>
              <p:txBody>
                <a:bodyPr/>
                <a:lstStyle/>
                <a:p>
                  <a:r>
                    <a:rPr lang="en-GB">
                      <a:noFill/>
                    </a:rPr>
                    <a:t> </a:t>
                  </a:r>
                </a:p>
              </p:txBody>
            </p:sp>
          </mc:Fallback>
        </mc:AlternateContent>
      </p:grpSp>
    </p:spTree>
    <p:extLst>
      <p:ext uri="{BB962C8B-B14F-4D97-AF65-F5344CB8AC3E}">
        <p14:creationId xmlns:p14="http://schemas.microsoft.com/office/powerpoint/2010/main" val="32019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12</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fontScale="77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Influence of the absorption opacity</a:t>
                </a:r>
              </a:p>
              <a:p>
                <a:pPr marL="82296" indent="0">
                  <a:buNone/>
                </a:pPr>
                <a:endParaRPr lang="en-US" sz="2000" dirty="0"/>
              </a:p>
              <a:p>
                <a:pPr marL="82296" indent="0">
                  <a:buNone/>
                </a:pPr>
                <a:endParaRPr lang="en-US" sz="2000" dirty="0"/>
              </a:p>
              <a:p>
                <a:pPr marL="82296" indent="0">
                  <a:buNone/>
                </a:pPr>
                <a:r>
                  <a:rPr lang="en-US" dirty="0"/>
                  <a:t>It seems that as the opacity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oMath>
                </a14:m>
                <a:r>
                  <a:rPr lang="en-US" dirty="0"/>
                  <a:t> increases:</a:t>
                </a:r>
                <a:endParaRPr lang="en-GB" dirty="0"/>
              </a:p>
              <a:p>
                <a:pPr lvl="0"/>
                <a:r>
                  <a:rPr lang="en-US" dirty="0"/>
                  <a:t>The diffusion phenomenon is faster, but the energy </a:t>
                </a:r>
                <a14:m>
                  <m:oMath xmlns:m="http://schemas.openxmlformats.org/officeDocument/2006/math">
                    <m:r>
                      <a:rPr lang="en-US" i="1">
                        <a:latin typeface="Cambria Math" panose="02040503050406030204" pitchFamily="18" charset="0"/>
                      </a:rPr>
                      <m:t>𝐸</m:t>
                    </m:r>
                  </m:oMath>
                </a14:m>
                <a:r>
                  <a:rPr lang="en-US" dirty="0"/>
                  <a:t> keeps the same pic value</a:t>
                </a:r>
                <a:endParaRPr lang="en-GB" dirty="0"/>
              </a:p>
              <a:p>
                <a:pPr lvl="0"/>
                <a:r>
                  <a:rPr lang="en-US" dirty="0"/>
                  <a:t>The flux </a:t>
                </a:r>
                <a14:m>
                  <m:oMath xmlns:m="http://schemas.openxmlformats.org/officeDocument/2006/math">
                    <m:r>
                      <a:rPr lang="en-US" i="1">
                        <a:latin typeface="Cambria Math" panose="02040503050406030204" pitchFamily="18" charset="0"/>
                      </a:rPr>
                      <m:t>𝐹</m:t>
                    </m:r>
                  </m:oMath>
                </a14:m>
                <a:r>
                  <a:rPr lang="en-US" dirty="0"/>
                  <a:t> is attenuated during transport</a:t>
                </a:r>
                <a:endParaRPr lang="en-GB" dirty="0"/>
              </a:p>
              <a:p>
                <a:pPr lvl="0"/>
                <a:r>
                  <a:rPr lang="en-US" dirty="0"/>
                  <a:t>The temperature change is more important, and the thermal equilibrium is faster</a:t>
                </a:r>
                <a:endParaRPr lang="en-GB" dirty="0"/>
              </a:p>
              <a:p>
                <a:pPr marL="82296" indent="0">
                  <a:buNone/>
                </a:pPr>
                <a:r>
                  <a:rPr lang="en-US" sz="2000" dirty="0"/>
                  <a:t> </a:t>
                </a:r>
                <a:endParaRPr lang="en-US" sz="20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2"/>
                <a:stretch>
                  <a:fillRect l="-227" t="-2225"/>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7624386" y="1101984"/>
            <a:ext cx="3772820" cy="5203595"/>
            <a:chOff x="2128865" y="3939623"/>
            <a:chExt cx="5879947" cy="4584593"/>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3"/>
            <a:srcRect/>
            <a:stretch/>
          </p:blipFill>
          <p:spPr bwMode="auto">
            <a:xfrm>
              <a:off x="2128865" y="3939623"/>
              <a:ext cx="5848692" cy="41577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7396F6-DD41-4B5E-97AE-174BBE5E85F0}"/>
                    </a:ext>
                  </a:extLst>
                </p:cNvPr>
                <p:cNvSpPr txBox="1"/>
                <p:nvPr/>
              </p:nvSpPr>
              <p:spPr>
                <a:xfrm>
                  <a:off x="2310705" y="8280168"/>
                  <a:ext cx="5698107" cy="244048"/>
                </a:xfrm>
                <a:prstGeom prst="rect">
                  <a:avLst/>
                </a:prstGeom>
                <a:noFill/>
                <a:ln>
                  <a:solidFill>
                    <a:schemeClr val="bg2"/>
                  </a:solidFill>
                </a:ln>
              </p:spPr>
              <p:txBody>
                <a:bodyPr wrap="square" rtlCol="0" anchor="ctr" anchorCtr="1">
                  <a:spAutoFit/>
                </a:bodyPr>
                <a:lstStyle/>
                <a:p>
                  <a:r>
                    <a:rPr lang="en-US" sz="1200" dirty="0"/>
                    <a:t>Figure 10: Influence of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𝑎</m:t>
                          </m:r>
                        </m:sub>
                      </m:sSub>
                    </m:oMath>
                  </a14:m>
                  <a:r>
                    <a:rPr lang="en-US" sz="1200" dirty="0"/>
                    <a:t> for </a:t>
                  </a:r>
                  <a14:m>
                    <m:oMath xmlns:m="http://schemas.openxmlformats.org/officeDocument/2006/math">
                      <m:r>
                        <a:rPr lang="en-US" sz="1200" i="1" dirty="0" smtClean="0">
                          <a:latin typeface="Cambria Math" panose="02040503050406030204" pitchFamily="18" charset="0"/>
                        </a:rPr>
                        <m:t>𝜌</m:t>
                      </m:r>
                      <m:r>
                        <a:rPr lang="en-US" sz="1200" i="1" dirty="0" smtClean="0">
                          <a:latin typeface="Cambria Math" panose="02040503050406030204" pitchFamily="18" charset="0"/>
                        </a:rPr>
                        <m:t>=1</m:t>
                      </m:r>
                    </m:oMath>
                  </a14:m>
                  <a:r>
                    <a:rPr lang="en-US" sz="1200" dirty="0"/>
                    <a:t> and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i="1" dirty="0" smtClean="0">
                              <a:latin typeface="Cambria Math" panose="02040503050406030204" pitchFamily="18" charset="0"/>
                            </a:rPr>
                            <m:t>𝑐</m:t>
                          </m:r>
                        </m:sub>
                      </m:sSub>
                      <m:r>
                        <a:rPr lang="en-US" sz="1200" i="1" dirty="0">
                          <a:latin typeface="Cambria Math" panose="02040503050406030204" pitchFamily="18" charset="0"/>
                        </a:rPr>
                        <m:t>=0</m:t>
                      </m:r>
                    </m:oMath>
                  </a14:m>
                  <a:endParaRPr lang="en-GB" sz="1200" dirty="0"/>
                </a:p>
              </p:txBody>
            </p:sp>
          </mc:Choice>
          <mc:Fallback xmlns="">
            <p:sp>
              <p:nvSpPr>
                <p:cNvPr id="14" name="TextBox 13">
                  <a:extLst>
                    <a:ext uri="{FF2B5EF4-FFF2-40B4-BE49-F238E27FC236}">
                      <a16:creationId xmlns:a16="http://schemas.microsoft.com/office/drawing/2014/main" id="{117396F6-DD41-4B5E-97AE-174BBE5E85F0}"/>
                    </a:ext>
                  </a:extLst>
                </p:cNvPr>
                <p:cNvSpPr txBox="1">
                  <a:spLocks noRot="1" noChangeAspect="1" noMove="1" noResize="1" noEditPoints="1" noAdjustHandles="1" noChangeArrowheads="1" noChangeShapeType="1" noTextEdit="1"/>
                </p:cNvSpPr>
                <p:nvPr/>
              </p:nvSpPr>
              <p:spPr>
                <a:xfrm>
                  <a:off x="2310705" y="8280168"/>
                  <a:ext cx="5698107" cy="244048"/>
                </a:xfrm>
                <a:prstGeom prst="rect">
                  <a:avLst/>
                </a:prstGeom>
                <a:blipFill>
                  <a:blip r:embed="rId4"/>
                  <a:stretch>
                    <a:fillRect b="-14894"/>
                  </a:stretch>
                </a:blipFill>
                <a:ln>
                  <a:solidFill>
                    <a:schemeClr val="bg2"/>
                  </a:solidFill>
                </a:ln>
              </p:spPr>
              <p:txBody>
                <a:bodyPr/>
                <a:lstStyle/>
                <a:p>
                  <a:r>
                    <a:rPr lang="en-GB">
                      <a:noFill/>
                    </a:rPr>
                    <a:t> </a:t>
                  </a:r>
                </a:p>
              </p:txBody>
            </p:sp>
          </mc:Fallback>
        </mc:AlternateContent>
      </p:grpSp>
    </p:spTree>
    <p:extLst>
      <p:ext uri="{BB962C8B-B14F-4D97-AF65-F5344CB8AC3E}">
        <p14:creationId xmlns:p14="http://schemas.microsoft.com/office/powerpoint/2010/main" val="13383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13</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400" dirty="0">
                    <a:solidFill>
                      <a:srgbClr val="A5300F"/>
                    </a:solidFill>
                  </a:rPr>
                  <a:t>Influence of the scattering opacity</a:t>
                </a:r>
              </a:p>
              <a:p>
                <a:pPr marL="82296" indent="0">
                  <a:buNone/>
                </a:pPr>
                <a:endParaRPr lang="en-US" sz="2000" dirty="0"/>
              </a:p>
              <a:p>
                <a:pPr marL="82296" indent="0">
                  <a:buNone/>
                </a:pPr>
                <a:r>
                  <a:rPr lang="en-US" sz="2400" dirty="0"/>
                  <a:t>It seems obvious that an increase in </a:t>
                </a:r>
                <a14:m>
                  <m:oMath xmlns:m="http://schemas.openxmlformats.org/officeDocument/2006/math">
                    <m:sSub>
                      <m:sSubPr>
                        <m:ctrlPr>
                          <a:rPr lang="en-GB"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𝑐</m:t>
                        </m:r>
                      </m:sub>
                    </m:sSub>
                  </m:oMath>
                </a14:m>
                <a:r>
                  <a:rPr lang="en-US" sz="2400" dirty="0"/>
                  <a:t>:</a:t>
                </a:r>
              </a:p>
              <a:p>
                <a:r>
                  <a:rPr lang="en-US" sz="2400" dirty="0"/>
                  <a:t>Decreases the values of both the energy and the flux. </a:t>
                </a:r>
              </a:p>
              <a:p>
                <a:r>
                  <a:rPr lang="en-US" sz="2400" dirty="0"/>
                  <a:t>However, to the naked eye, it is less obvious to notice any change in temperature.</a:t>
                </a:r>
                <a:r>
                  <a:rPr lang="en-US" sz="1600" dirty="0"/>
                  <a:t> </a:t>
                </a:r>
              </a:p>
              <a:p>
                <a:pPr marL="82296" indent="0">
                  <a:buNone/>
                </a:pPr>
                <a:endParaRPr lang="en-US" sz="2000" dirty="0"/>
              </a:p>
              <a:p>
                <a:pPr marL="82296" indent="0">
                  <a:buNone/>
                </a:pPr>
                <a:r>
                  <a:rPr lang="en-US" sz="2000" dirty="0"/>
                  <a:t>These are just conjectures. With the help of a neural network, we could confirm or invalidates these trends.</a:t>
                </a: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3"/>
                <a:stretch>
                  <a:fillRect l="-113" t="-1731" r="-1587"/>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C403DB44-5DB5-4458-9F6A-9C9F5C47913A}"/>
              </a:ext>
            </a:extLst>
          </p:cNvPr>
          <p:cNvGrpSpPr/>
          <p:nvPr/>
        </p:nvGrpSpPr>
        <p:grpSpPr>
          <a:xfrm>
            <a:off x="7528845" y="1153337"/>
            <a:ext cx="3868361" cy="5152241"/>
            <a:chOff x="1979964" y="3984867"/>
            <a:chExt cx="6028848" cy="4539348"/>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4"/>
            <a:srcRect/>
            <a:stretch/>
          </p:blipFill>
          <p:spPr bwMode="auto">
            <a:xfrm>
              <a:off x="2128865" y="3984867"/>
              <a:ext cx="5848691" cy="40672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17396F6-DD41-4B5E-97AE-174BBE5E85F0}"/>
                    </a:ext>
                  </a:extLst>
                </p:cNvPr>
                <p:cNvSpPr txBox="1"/>
                <p:nvPr/>
              </p:nvSpPr>
              <p:spPr>
                <a:xfrm>
                  <a:off x="1979964" y="8280167"/>
                  <a:ext cx="6028848" cy="244048"/>
                </a:xfrm>
                <a:prstGeom prst="rect">
                  <a:avLst/>
                </a:prstGeom>
                <a:noFill/>
                <a:ln>
                  <a:solidFill>
                    <a:schemeClr val="bg2"/>
                  </a:solidFill>
                </a:ln>
              </p:spPr>
              <p:txBody>
                <a:bodyPr wrap="square" rtlCol="0" anchor="ctr" anchorCtr="1">
                  <a:spAutoFit/>
                </a:bodyPr>
                <a:lstStyle/>
                <a:p>
                  <a:r>
                    <a:rPr lang="en-US" sz="1200" dirty="0"/>
                    <a:t>Figure 11: Influence of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b="0" i="1" dirty="0" smtClean="0">
                              <a:latin typeface="Cambria Math" panose="02040503050406030204" pitchFamily="18" charset="0"/>
                            </a:rPr>
                            <m:t>𝑐</m:t>
                          </m:r>
                        </m:sub>
                      </m:sSub>
                    </m:oMath>
                  </a14:m>
                  <a:r>
                    <a:rPr lang="en-US" sz="1200" dirty="0"/>
                    <a:t> for </a:t>
                  </a:r>
                  <a14:m>
                    <m:oMath xmlns:m="http://schemas.openxmlformats.org/officeDocument/2006/math">
                      <m:r>
                        <a:rPr lang="en-US" sz="1200" i="1" dirty="0" smtClean="0">
                          <a:latin typeface="Cambria Math" panose="02040503050406030204" pitchFamily="18" charset="0"/>
                        </a:rPr>
                        <m:t>𝜌</m:t>
                      </m:r>
                      <m:r>
                        <a:rPr lang="en-US" sz="1200" i="1" dirty="0" smtClean="0">
                          <a:latin typeface="Cambria Math" panose="02040503050406030204" pitchFamily="18" charset="0"/>
                        </a:rPr>
                        <m:t>=0.5</m:t>
                      </m:r>
                    </m:oMath>
                  </a14:m>
                  <a:r>
                    <a:rPr lang="en-US" sz="1200" dirty="0"/>
                    <a:t> and </a:t>
                  </a:r>
                  <a14:m>
                    <m:oMath xmlns:m="http://schemas.openxmlformats.org/officeDocument/2006/math">
                      <m:sSub>
                        <m:sSubPr>
                          <m:ctrlPr>
                            <a:rPr lang="en-US" sz="1200" i="1" dirty="0" smtClean="0">
                              <a:latin typeface="Cambria Math" panose="02040503050406030204" pitchFamily="18" charset="0"/>
                            </a:rPr>
                          </m:ctrlPr>
                        </m:sSubPr>
                        <m:e>
                          <m:r>
                            <a:rPr lang="en-US" sz="1200" i="1" dirty="0" smtClean="0">
                              <a:latin typeface="Cambria Math" panose="02040503050406030204" pitchFamily="18" charset="0"/>
                            </a:rPr>
                            <m:t>𝜎</m:t>
                          </m:r>
                        </m:e>
                        <m:sub>
                          <m:r>
                            <a:rPr lang="en-US" sz="1200" b="0" i="1" dirty="0" smtClean="0">
                              <a:latin typeface="Cambria Math" panose="02040503050406030204" pitchFamily="18" charset="0"/>
                            </a:rPr>
                            <m:t>𝑎</m:t>
                          </m:r>
                        </m:sub>
                      </m:sSub>
                      <m:r>
                        <a:rPr lang="en-US" sz="1200" i="1" dirty="0">
                          <a:latin typeface="Cambria Math" panose="02040503050406030204" pitchFamily="18" charset="0"/>
                        </a:rPr>
                        <m:t>=0</m:t>
                      </m:r>
                      <m:r>
                        <a:rPr lang="en-US" sz="1200" b="0" i="1" dirty="0" smtClean="0">
                          <a:latin typeface="Cambria Math" panose="02040503050406030204" pitchFamily="18" charset="0"/>
                        </a:rPr>
                        <m:t>.5</m:t>
                      </m:r>
                    </m:oMath>
                  </a14:m>
                  <a:endParaRPr lang="en-GB" sz="1200" dirty="0"/>
                </a:p>
              </p:txBody>
            </p:sp>
          </mc:Choice>
          <mc:Fallback xmlns="">
            <p:sp>
              <p:nvSpPr>
                <p:cNvPr id="14" name="TextBox 13">
                  <a:extLst>
                    <a:ext uri="{FF2B5EF4-FFF2-40B4-BE49-F238E27FC236}">
                      <a16:creationId xmlns:a16="http://schemas.microsoft.com/office/drawing/2014/main" id="{117396F6-DD41-4B5E-97AE-174BBE5E85F0}"/>
                    </a:ext>
                  </a:extLst>
                </p:cNvPr>
                <p:cNvSpPr txBox="1">
                  <a:spLocks noRot="1" noChangeAspect="1" noMove="1" noResize="1" noEditPoints="1" noAdjustHandles="1" noChangeArrowheads="1" noChangeShapeType="1" noTextEdit="1"/>
                </p:cNvSpPr>
                <p:nvPr/>
              </p:nvSpPr>
              <p:spPr>
                <a:xfrm>
                  <a:off x="1979964" y="8280167"/>
                  <a:ext cx="6028848" cy="244048"/>
                </a:xfrm>
                <a:prstGeom prst="rect">
                  <a:avLst/>
                </a:prstGeom>
                <a:blipFill>
                  <a:blip r:embed="rId5"/>
                  <a:stretch>
                    <a:fillRect b="-14894"/>
                  </a:stretch>
                </a:blipFill>
                <a:ln>
                  <a:solidFill>
                    <a:schemeClr val="bg2"/>
                  </a:solidFill>
                </a:ln>
              </p:spPr>
              <p:txBody>
                <a:bodyPr/>
                <a:lstStyle/>
                <a:p>
                  <a:r>
                    <a:rPr lang="en-GB">
                      <a:noFill/>
                    </a:rPr>
                    <a:t> </a:t>
                  </a:r>
                </a:p>
              </p:txBody>
            </p:sp>
          </mc:Fallback>
        </mc:AlternateContent>
      </p:grpSp>
    </p:spTree>
    <p:extLst>
      <p:ext uri="{BB962C8B-B14F-4D97-AF65-F5344CB8AC3E}">
        <p14:creationId xmlns:p14="http://schemas.microsoft.com/office/powerpoint/2010/main" val="275331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title="Title and Content Layout with Chart"/>
          <p:cNvSpPr>
            <a:spLocks noGrp="1"/>
          </p:cNvSpPr>
          <p:nvPr>
            <p:ph type="title"/>
          </p:nvPr>
        </p:nvSpPr>
        <p:spPr/>
        <p:txBody>
          <a:bodyPr/>
          <a:lstStyle/>
          <a:p>
            <a:r>
              <a:rPr lang="en-US" dirty="0"/>
              <a:t>MILESTONES</a:t>
            </a:r>
          </a:p>
        </p:txBody>
      </p:sp>
      <p:sp>
        <p:nvSpPr>
          <p:cNvPr id="3" name="Slide Number Placeholder 2">
            <a:extLst>
              <a:ext uri="{FF2B5EF4-FFF2-40B4-BE49-F238E27FC236}">
                <a16:creationId xmlns:a16="http://schemas.microsoft.com/office/drawing/2014/main" id="{50A656AD-4039-4E85-B0F5-A098CF9ABA4C}"/>
              </a:ext>
            </a:extLst>
          </p:cNvPr>
          <p:cNvSpPr>
            <a:spLocks noGrp="1"/>
          </p:cNvSpPr>
          <p:nvPr>
            <p:ph type="sldNum" sz="quarter" idx="12"/>
          </p:nvPr>
        </p:nvSpPr>
        <p:spPr/>
        <p:txBody>
          <a:bodyPr/>
          <a:lstStyle/>
          <a:p>
            <a:fld id="{401CF334-2D5C-4859-84A6-CA7E6E43FAEB}" type="slidenum">
              <a:rPr lang="en-US" smtClean="0"/>
              <a:t>14</a:t>
            </a:fld>
            <a:endParaRPr lang="en-US" dirty="0"/>
          </a:p>
        </p:txBody>
      </p:sp>
      <p:graphicFrame>
        <p:nvGraphicFramePr>
          <p:cNvPr id="9" name="Content Placeholder 8">
            <a:extLst>
              <a:ext uri="{FF2B5EF4-FFF2-40B4-BE49-F238E27FC236}">
                <a16:creationId xmlns:a16="http://schemas.microsoft.com/office/drawing/2014/main" id="{28778498-1371-4BFC-850C-7AEE02693E30}"/>
              </a:ext>
            </a:extLst>
          </p:cNvPr>
          <p:cNvGraphicFramePr>
            <a:graphicFrameLocks noGrp="1"/>
          </p:cNvGraphicFramePr>
          <p:nvPr>
            <p:ph idx="1"/>
            <p:extLst>
              <p:ext uri="{D42A27DB-BD31-4B8C-83A1-F6EECF244321}">
                <p14:modId xmlns:p14="http://schemas.microsoft.com/office/powerpoint/2010/main" val="2759256375"/>
              </p:ext>
            </p:extLst>
          </p:nvPr>
        </p:nvGraphicFramePr>
        <p:xfrm>
          <a:off x="1914525" y="1447800"/>
          <a:ext cx="9996488" cy="480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65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11" name="Content Placeholder 10"/>
          <p:cNvSpPr>
            <a:spLocks noGrp="1"/>
          </p:cNvSpPr>
          <p:nvPr>
            <p:ph sz="half" idx="2"/>
          </p:nvPr>
        </p:nvSpPr>
        <p:spPr>
          <a:xfrm>
            <a:off x="1914144" y="1529715"/>
            <a:ext cx="8742462" cy="4663440"/>
          </a:xfrm>
        </p:spPr>
        <p:txBody>
          <a:bodyPr/>
          <a:lstStyle/>
          <a:p>
            <a:r>
              <a:rPr lang="en-US" dirty="0"/>
              <a:t>Notations and nomenclature (stellar atmosphere in astrophysics, nuclear fusion by inertial confinement, </a:t>
            </a:r>
            <a:r>
              <a:rPr lang="en-US" dirty="0" err="1"/>
              <a:t>etc</a:t>
            </a:r>
            <a:r>
              <a:rPr lang="en-US" dirty="0"/>
              <a:t>…)</a:t>
            </a:r>
          </a:p>
          <a:p>
            <a:r>
              <a:rPr lang="en-US" dirty="0"/>
              <a:t>Performance in the C++ implementation of the scheme</a:t>
            </a:r>
          </a:p>
        </p:txBody>
      </p:sp>
      <p:sp>
        <p:nvSpPr>
          <p:cNvPr id="3" name="Slide Number Placeholder 2">
            <a:extLst>
              <a:ext uri="{FF2B5EF4-FFF2-40B4-BE49-F238E27FC236}">
                <a16:creationId xmlns:a16="http://schemas.microsoft.com/office/drawing/2014/main" id="{3D966ADF-262D-40BE-BEBB-1D1A4EA1EFA4}"/>
              </a:ext>
            </a:extLst>
          </p:cNvPr>
          <p:cNvSpPr>
            <a:spLocks noGrp="1"/>
          </p:cNvSpPr>
          <p:nvPr>
            <p:ph type="sldNum" sz="quarter" idx="12"/>
          </p:nvPr>
        </p:nvSpPr>
        <p:spPr/>
        <p:txBody>
          <a:bodyPr/>
          <a:lstStyle/>
          <a:p>
            <a:fld id="{401CF334-2D5C-4859-84A6-CA7E6E43FAEB}" type="slidenum">
              <a:rPr lang="en-US" smtClean="0"/>
              <a:t>15</a:t>
            </a:fld>
            <a:endParaRPr lang="en-US" dirty="0"/>
          </a:p>
        </p:txBody>
      </p:sp>
    </p:spTree>
    <p:extLst>
      <p:ext uri="{BB962C8B-B14F-4D97-AF65-F5344CB8AC3E}">
        <p14:creationId xmlns:p14="http://schemas.microsoft.com/office/powerpoint/2010/main" val="86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PERSPECTIVES</a:t>
            </a:r>
          </a:p>
        </p:txBody>
      </p:sp>
      <mc:AlternateContent xmlns:mc="http://schemas.openxmlformats.org/markup-compatibility/2006" xmlns:a14="http://schemas.microsoft.com/office/drawing/2010/main">
        <mc:Choice Requires="a14">
          <p:sp>
            <p:nvSpPr>
              <p:cNvPr id="11" name="Content Placeholder 10"/>
              <p:cNvSpPr>
                <a:spLocks noGrp="1"/>
              </p:cNvSpPr>
              <p:nvPr>
                <p:ph sz="half" idx="2"/>
              </p:nvPr>
            </p:nvSpPr>
            <p:spPr>
              <a:xfrm>
                <a:off x="1914144" y="1529715"/>
                <a:ext cx="9648316" cy="4663440"/>
              </a:xfrm>
            </p:spPr>
            <p:txBody>
              <a:bodyPr/>
              <a:lstStyle/>
              <a:p>
                <a:r>
                  <a:rPr lang="en-US" sz="2400" dirty="0"/>
                  <a:t>Since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𝑃</m:t>
                        </m:r>
                      </m:e>
                      <m:sub>
                        <m:r>
                          <a:rPr lang="en-US" sz="2400" i="1" dirty="0">
                            <a:latin typeface="Cambria Math" panose="02040503050406030204" pitchFamily="18" charset="0"/>
                          </a:rPr>
                          <m:t>1</m:t>
                        </m:r>
                      </m:sub>
                    </m:sSub>
                  </m:oMath>
                </a14:m>
                <a:r>
                  <a:rPr lang="en-US" sz="2400" dirty="0"/>
                  <a:t> model only works well for </a:t>
                </a:r>
                <a14:m>
                  <m:oMath xmlns:m="http://schemas.openxmlformats.org/officeDocument/2006/math">
                    <m:r>
                      <a:rPr lang="en-GB" sz="2400" i="1">
                        <a:latin typeface="Cambria Math" panose="02040503050406030204" pitchFamily="18" charset="0"/>
                      </a:rPr>
                      <m:t>𝑓</m:t>
                    </m:r>
                    <m:r>
                      <a:rPr lang="en-GB" sz="2400" i="1">
                        <a:latin typeface="Cambria Math" panose="02040503050406030204" pitchFamily="18" charset="0"/>
                      </a:rPr>
                      <m:t>=</m:t>
                    </m:r>
                    <m:f>
                      <m:fPr>
                        <m:ctrlPr>
                          <a:rPr lang="en-GB" sz="2400" i="1">
                            <a:latin typeface="Cambria Math" panose="02040503050406030204" pitchFamily="18" charset="0"/>
                          </a:rPr>
                        </m:ctrlPr>
                      </m:fPr>
                      <m:num>
                        <m:d>
                          <m:dPr>
                            <m:begChr m:val="‖"/>
                            <m:endChr m:val="‖"/>
                            <m:ctrlPr>
                              <a:rPr lang="en-GB" sz="2400" i="1">
                                <a:latin typeface="Cambria Math" panose="02040503050406030204" pitchFamily="18" charset="0"/>
                              </a:rPr>
                            </m:ctrlPr>
                          </m:dPr>
                          <m:e>
                            <m:r>
                              <a:rPr lang="en-GB" sz="2400" i="1">
                                <a:latin typeface="Cambria Math" panose="02040503050406030204" pitchFamily="18" charset="0"/>
                              </a:rPr>
                              <m:t>𝐹</m:t>
                            </m:r>
                          </m:e>
                        </m:d>
                      </m:num>
                      <m:den>
                        <m:r>
                          <a:rPr lang="en-GB" sz="2400" i="1">
                            <a:latin typeface="Cambria Math" panose="02040503050406030204" pitchFamily="18" charset="0"/>
                          </a:rPr>
                          <m:t>𝑐𝐸</m:t>
                        </m:r>
                      </m:den>
                    </m:f>
                    <m:r>
                      <a:rPr lang="en-GB" sz="2400" i="1">
                        <a:latin typeface="Cambria Math" panose="02040503050406030204" pitchFamily="18" charset="0"/>
                      </a:rPr>
                      <m:t>≤0.57</m:t>
                    </m:r>
                  </m:oMath>
                </a14:m>
                <a:r>
                  <a:rPr lang="en-GB" sz="2400" i="0" dirty="0">
                    <a:latin typeface="+mj-lt"/>
                  </a:rPr>
                  <a:t> (</a:t>
                </a:r>
                <a:r>
                  <a:rPr lang="en-GB" sz="2400" i="0" dirty="0" err="1">
                    <a:latin typeface="+mj-lt"/>
                  </a:rPr>
                  <a:t>Turpault</a:t>
                </a:r>
                <a:r>
                  <a:rPr lang="en-GB" sz="2400" i="0" dirty="0">
                    <a:latin typeface="+mj-lt"/>
                  </a:rPr>
                  <a:t>, 2003, p.22),</a:t>
                </a:r>
                <a14:m>
                  <m:oMath xmlns:m="http://schemas.openxmlformats.org/officeDocument/2006/math">
                    <m:r>
                      <a:rPr lang="en-US" sz="2400" b="0" i="1" smtClean="0">
                        <a:latin typeface="Cambria Math" panose="02040503050406030204" pitchFamily="18" charset="0"/>
                      </a:rPr>
                      <m:t> </m:t>
                    </m:r>
                  </m:oMath>
                </a14:m>
                <a:r>
                  <a:rPr lang="en-US" sz="2400" dirty="0"/>
                  <a:t>we could use a more precise model for the radiative transfer equation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𝑃</m:t>
                        </m:r>
                      </m:e>
                      <m:sub>
                        <m:r>
                          <a:rPr lang="en-US" sz="2400" i="1" dirty="0" smtClean="0">
                            <a:latin typeface="Cambria Math" panose="02040503050406030204" pitchFamily="18" charset="0"/>
                          </a:rPr>
                          <m:t>𝑛</m:t>
                        </m:r>
                      </m:sub>
                    </m:sSub>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𝑀</m:t>
                        </m:r>
                      </m:e>
                      <m:sub>
                        <m:r>
                          <a:rPr lang="en-US" sz="2400" i="1" dirty="0" smtClean="0">
                            <a:latin typeface="Cambria Math" panose="02040503050406030204" pitchFamily="18" charset="0"/>
                          </a:rPr>
                          <m:t>1</m:t>
                        </m:r>
                      </m:sub>
                    </m:sSub>
                  </m:oMath>
                </a14:m>
                <a:r>
                  <a:rPr lang="en-US" sz="2400" dirty="0"/>
                  <a:t>, etc..).</a:t>
                </a:r>
              </a:p>
              <a:p>
                <a:r>
                  <a:rPr lang="en-US" sz="2400" dirty="0"/>
                  <a:t>We could train a neural network that will then predict the optical properties of the medium. </a:t>
                </a:r>
              </a:p>
              <a:p>
                <a:pPr marL="82296" indent="0">
                  <a:buNone/>
                </a:pPr>
                <a:endParaRPr lang="en-US" dirty="0"/>
              </a:p>
              <a:p>
                <a:pPr marL="82296" indent="0">
                  <a:buNone/>
                </a:pPr>
                <a:endParaRPr lang="en-US" dirty="0"/>
              </a:p>
              <a:p>
                <a:pPr marL="82296" indent="0" algn="ctr">
                  <a:buNone/>
                </a:pP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p:txBody>
          </p:sp>
        </mc:Choice>
        <mc:Fallback xmlns="">
          <p:sp>
            <p:nvSpPr>
              <p:cNvPr id="11" name="Content Placeholder 10"/>
              <p:cNvSpPr>
                <a:spLocks noGrp="1" noRot="1" noChangeAspect="1" noMove="1" noResize="1" noEditPoints="1" noAdjustHandles="1" noChangeArrowheads="1" noChangeShapeType="1" noTextEdit="1"/>
              </p:cNvSpPr>
              <p:nvPr>
                <p:ph sz="half" idx="2"/>
              </p:nvPr>
            </p:nvSpPr>
            <p:spPr>
              <a:xfrm>
                <a:off x="1914144" y="1529715"/>
                <a:ext cx="9648316" cy="4663440"/>
              </a:xfrm>
              <a:blipFill>
                <a:blip r:embed="rId3"/>
                <a:stretch>
                  <a:fillRect r="-379"/>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3D966ADF-262D-40BE-BEBB-1D1A4EA1EFA4}"/>
              </a:ext>
            </a:extLst>
          </p:cNvPr>
          <p:cNvSpPr>
            <a:spLocks noGrp="1"/>
          </p:cNvSpPr>
          <p:nvPr>
            <p:ph type="sldNum" sz="quarter" idx="12"/>
          </p:nvPr>
        </p:nvSpPr>
        <p:spPr/>
        <p:txBody>
          <a:bodyPr/>
          <a:lstStyle/>
          <a:p>
            <a:fld id="{401CF334-2D5C-4859-84A6-CA7E6E43FAEB}" type="slidenum">
              <a:rPr lang="en-US" smtClean="0"/>
              <a:t>16</a:t>
            </a:fld>
            <a:endParaRPr lang="en-US" dirty="0"/>
          </a:p>
        </p:txBody>
      </p:sp>
    </p:spTree>
    <p:extLst>
      <p:ext uri="{BB962C8B-B14F-4D97-AF65-F5344CB8AC3E}">
        <p14:creationId xmlns:p14="http://schemas.microsoft.com/office/powerpoint/2010/main" val="4115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REFERENCES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17</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5" y="1259792"/>
            <a:ext cx="10277856" cy="4800600"/>
          </a:xfrm>
          <a:prstGeom prst="rect">
            <a:avLst/>
          </a:prstGeom>
        </p:spPr>
        <p:txBody>
          <a:bodyPr>
            <a:normAutofit fontScale="62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buFont typeface="Wingdings" panose="05000000000000000000" pitchFamily="2" charset="2"/>
              <a:buChar char="Ø"/>
            </a:pPr>
            <a:r>
              <a:rPr lang="en-US" dirty="0" err="1"/>
              <a:t>Subramaniyam</a:t>
            </a:r>
            <a:r>
              <a:rPr lang="en-US" dirty="0"/>
              <a:t>, P. (2018). “</a:t>
            </a:r>
            <a:r>
              <a:rPr lang="en-US" i="1" dirty="0"/>
              <a:t>The Inverse Problem in EEG – Assumptions and Pitfalls</a:t>
            </a:r>
            <a:r>
              <a:rPr lang="en-US" dirty="0"/>
              <a:t>”. Retrieved from </a:t>
            </a:r>
            <a:r>
              <a:rPr lang="en-GB" dirty="0">
                <a:hlinkClick r:id="rId2"/>
              </a:rPr>
              <a:t>https://sapienlabs.org/the-inverse-problem-in-eeg/</a:t>
            </a:r>
            <a:endParaRPr lang="en-GB" dirty="0"/>
          </a:p>
          <a:p>
            <a:pPr>
              <a:buFont typeface="Wingdings" panose="05000000000000000000" pitchFamily="2" charset="2"/>
              <a:buChar char="Ø"/>
            </a:pPr>
            <a:r>
              <a:rPr lang="fr-FR" dirty="0"/>
              <a:t>Franck, E. </a:t>
            </a:r>
            <a:r>
              <a:rPr lang="fr-FR" dirty="0" err="1"/>
              <a:t>October</a:t>
            </a:r>
            <a:r>
              <a:rPr lang="fr-FR" dirty="0"/>
              <a:t> 23, 2012. “</a:t>
            </a:r>
            <a:r>
              <a:rPr lang="fr-FR" i="1" dirty="0"/>
              <a:t>Construction et analyse numérique de schéma </a:t>
            </a:r>
            <a:r>
              <a:rPr lang="fr-FR" i="1" dirty="0" err="1"/>
              <a:t>asymptotic</a:t>
            </a:r>
            <a:r>
              <a:rPr lang="fr-FR" i="1" dirty="0"/>
              <a:t> </a:t>
            </a:r>
            <a:r>
              <a:rPr lang="fr-FR" i="1" dirty="0" err="1"/>
              <a:t>preserving</a:t>
            </a:r>
            <a:r>
              <a:rPr lang="fr-FR" i="1" dirty="0"/>
              <a:t> sur maillages non structurés. Application au transport linéaire et aux systèmes de </a:t>
            </a:r>
            <a:r>
              <a:rPr lang="fr-FR" i="1" dirty="0" err="1"/>
              <a:t>Friedrichs</a:t>
            </a:r>
            <a:r>
              <a:rPr lang="fr-FR" dirty="0"/>
              <a:t>”. </a:t>
            </a:r>
            <a:r>
              <a:rPr lang="fr-FR" dirty="0" err="1"/>
              <a:t>Retrieved</a:t>
            </a:r>
            <a:r>
              <a:rPr lang="fr-FR" dirty="0"/>
              <a:t> </a:t>
            </a:r>
            <a:r>
              <a:rPr lang="fr-FR" dirty="0" err="1"/>
              <a:t>from</a:t>
            </a:r>
            <a:r>
              <a:rPr lang="fr-FR" dirty="0"/>
              <a:t> </a:t>
            </a:r>
            <a:r>
              <a:rPr lang="fr-FR" dirty="0">
                <a:hlinkClick r:id="rId3"/>
              </a:rPr>
              <a:t>https://tel.archives-ouvertes.fr/file/index/docid/744371/filename/theseFranckv3.pdf</a:t>
            </a:r>
            <a:endParaRPr lang="fr-FR" dirty="0"/>
          </a:p>
          <a:p>
            <a:pPr>
              <a:buFont typeface="Wingdings" panose="05000000000000000000" pitchFamily="2" charset="2"/>
              <a:buChar char="Ø"/>
            </a:pPr>
            <a:r>
              <a:rPr lang="en-US" dirty="0"/>
              <a:t>Nakagawa, I. et al., (2017). “</a:t>
            </a:r>
            <a:r>
              <a:rPr lang="en-US" i="1" dirty="0"/>
              <a:t>Indocyanine green kinetics with near-infrared spectroscopy predicts cerebral </a:t>
            </a:r>
            <a:r>
              <a:rPr lang="en-US" i="1" dirty="0" err="1"/>
              <a:t>hyperperfusion</a:t>
            </a:r>
            <a:r>
              <a:rPr lang="en-US" i="1" dirty="0"/>
              <a:t> syndrome after carotid artery stenting</a:t>
            </a:r>
            <a:r>
              <a:rPr lang="en-US" dirty="0"/>
              <a:t>”. Retrieved from </a:t>
            </a:r>
            <a:r>
              <a:rPr lang="en-US" dirty="0">
                <a:hlinkClick r:id="rId4"/>
              </a:rPr>
              <a:t>https://journals.plos.org/plosone/article/figure?id=10.1371/journal.pone.0180684.g002</a:t>
            </a:r>
            <a:endParaRPr lang="en-US" dirty="0"/>
          </a:p>
          <a:p>
            <a:pPr>
              <a:buFont typeface="Wingdings" panose="05000000000000000000" pitchFamily="2" charset="2"/>
              <a:buChar char="Ø"/>
            </a:pPr>
            <a:r>
              <a:rPr lang="fr-FR" dirty="0" err="1"/>
              <a:t>Ansys</a:t>
            </a:r>
            <a:r>
              <a:rPr lang="fr-FR" dirty="0"/>
              <a:t> Fluent. (</a:t>
            </a:r>
            <a:r>
              <a:rPr lang="fr-FR" dirty="0" err="1"/>
              <a:t>n.d</a:t>
            </a:r>
            <a:r>
              <a:rPr lang="fr-FR" dirty="0"/>
              <a:t>). “</a:t>
            </a:r>
            <a:r>
              <a:rPr lang="en-US" i="1" dirty="0"/>
              <a:t>Radiative Transfer Equation</a:t>
            </a:r>
            <a:r>
              <a:rPr lang="fr-FR" dirty="0"/>
              <a:t>”. </a:t>
            </a:r>
            <a:r>
              <a:rPr lang="fr-FR" dirty="0" err="1"/>
              <a:t>Retrieved</a:t>
            </a:r>
            <a:r>
              <a:rPr lang="fr-FR" dirty="0"/>
              <a:t> </a:t>
            </a:r>
            <a:r>
              <a:rPr lang="fr-FR" dirty="0" err="1"/>
              <a:t>from</a:t>
            </a:r>
            <a:r>
              <a:rPr lang="fr-FR" dirty="0"/>
              <a:t> </a:t>
            </a:r>
            <a:r>
              <a:rPr lang="en-GB" u="sng" dirty="0">
                <a:hlinkClick r:id="rId5"/>
              </a:rPr>
              <a:t>https://www.afs.enea.it/project/neptunius/docs/fluent/html/th/node111.htm</a:t>
            </a:r>
            <a:endParaRPr lang="en-GB" u="sng" dirty="0"/>
          </a:p>
          <a:p>
            <a:pPr>
              <a:buFont typeface="Wingdings" panose="05000000000000000000" pitchFamily="2" charset="2"/>
              <a:buChar char="Ø"/>
            </a:pPr>
            <a:r>
              <a:rPr lang="fr-FR" dirty="0" err="1"/>
              <a:t>Turpault</a:t>
            </a:r>
            <a:r>
              <a:rPr lang="fr-FR" dirty="0"/>
              <a:t>, R. (2003). "</a:t>
            </a:r>
            <a:r>
              <a:rPr lang="fr-FR" i="1" dirty="0" err="1"/>
              <a:t>Modelisation</a:t>
            </a:r>
            <a:r>
              <a:rPr lang="fr-FR" i="1" dirty="0"/>
              <a:t>, approximation </a:t>
            </a:r>
            <a:r>
              <a:rPr lang="fr-FR" i="1" dirty="0" err="1"/>
              <a:t>numerique</a:t>
            </a:r>
            <a:r>
              <a:rPr lang="fr-FR" i="1" dirty="0"/>
              <a:t> et applications du transfert radiatif en </a:t>
            </a:r>
            <a:r>
              <a:rPr lang="fr-FR" i="1" dirty="0" err="1"/>
              <a:t>desequilibre</a:t>
            </a:r>
            <a:r>
              <a:rPr lang="fr-FR" i="1" dirty="0"/>
              <a:t> spectral couple avec l’hydrodynamique</a:t>
            </a:r>
            <a:r>
              <a:rPr lang="fr-FR" dirty="0"/>
              <a:t>". Mathématiques [math]. Université Sciences et Technologies - Bordeaux I, 2003. Français. tel-00004620</a:t>
            </a:r>
          </a:p>
          <a:p>
            <a:endParaRPr lang="en-GB" dirty="0"/>
          </a:p>
        </p:txBody>
      </p:sp>
    </p:spTree>
    <p:extLst>
      <p:ext uri="{BB962C8B-B14F-4D97-AF65-F5344CB8AC3E}">
        <p14:creationId xmlns:p14="http://schemas.microsoft.com/office/powerpoint/2010/main" val="360955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a:t>
            </a:r>
          </a:p>
        </p:txBody>
      </p:sp>
      <p:sp>
        <p:nvSpPr>
          <p:cNvPr id="14" name="Content Placeholder 13"/>
          <p:cNvSpPr>
            <a:spLocks noGrp="1"/>
          </p:cNvSpPr>
          <p:nvPr>
            <p:ph idx="1"/>
          </p:nvPr>
        </p:nvSpPr>
        <p:spPr>
          <a:xfrm>
            <a:off x="1914144" y="1447800"/>
            <a:ext cx="4785759" cy="4800600"/>
          </a:xfrm>
        </p:spPr>
        <p:txBody>
          <a:bodyPr>
            <a:normAutofit fontScale="85000" lnSpcReduction="20000"/>
          </a:bodyPr>
          <a:lstStyle/>
          <a:p>
            <a:pPr lvl="0"/>
            <a:r>
              <a:rPr lang="en-US" dirty="0"/>
              <a:t>CONTEXT</a:t>
            </a:r>
          </a:p>
          <a:p>
            <a:pPr lvl="0"/>
            <a:r>
              <a:rPr lang="en-US" dirty="0"/>
              <a:t>DESCRIPTION</a:t>
            </a:r>
          </a:p>
          <a:p>
            <a:pPr lvl="0"/>
            <a:r>
              <a:rPr lang="en-US" dirty="0"/>
              <a:t>ROADMAP</a:t>
            </a:r>
          </a:p>
          <a:p>
            <a:pPr lvl="1"/>
            <a:r>
              <a:rPr lang="en-US" dirty="0"/>
              <a:t>Mathematical basis</a:t>
            </a:r>
          </a:p>
          <a:p>
            <a:pPr lvl="1"/>
            <a:r>
              <a:rPr lang="en-US" dirty="0"/>
              <a:t>Solving the model</a:t>
            </a:r>
          </a:p>
          <a:p>
            <a:r>
              <a:rPr lang="en-US" dirty="0"/>
              <a:t>RESULTS</a:t>
            </a:r>
          </a:p>
          <a:p>
            <a:pPr lvl="1"/>
            <a:r>
              <a:rPr lang="en-US" dirty="0"/>
              <a:t>Test cases</a:t>
            </a:r>
          </a:p>
          <a:p>
            <a:pPr lvl="1"/>
            <a:r>
              <a:rPr lang="en-US" dirty="0"/>
              <a:t>Data analysis</a:t>
            </a:r>
          </a:p>
          <a:p>
            <a:r>
              <a:rPr lang="en-US" dirty="0"/>
              <a:t>MILESTONES</a:t>
            </a:r>
          </a:p>
          <a:p>
            <a:r>
              <a:rPr lang="en-US" dirty="0"/>
              <a:t>CHALLENGES</a:t>
            </a:r>
          </a:p>
          <a:p>
            <a:r>
              <a:rPr lang="en-US" dirty="0"/>
              <a:t>PERSPECTIVES</a:t>
            </a:r>
          </a:p>
          <a:p>
            <a:r>
              <a:rPr lang="en-US" dirty="0"/>
              <a:t>REFERENCES</a:t>
            </a:r>
          </a:p>
          <a:p>
            <a:pPr lvl="1"/>
            <a:endParaRPr lang="en-US" dirty="0"/>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2</a:t>
            </a:fld>
            <a:endParaRPr lang="en-US" dirty="0"/>
          </a:p>
        </p:txBody>
      </p:sp>
    </p:spTree>
    <p:extLst>
      <p:ext uri="{BB962C8B-B14F-4D97-AF65-F5344CB8AC3E}">
        <p14:creationId xmlns:p14="http://schemas.microsoft.com/office/powerpoint/2010/main" val="88195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CONTEXT</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3</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581594"/>
            <a:ext cx="4505343"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sz="2400" dirty="0"/>
              <a:t>Proposed by the MOCO Team at IRMA</a:t>
            </a:r>
          </a:p>
          <a:p>
            <a:pPr marL="82296" indent="0">
              <a:buNone/>
            </a:pPr>
            <a:endParaRPr lang="en-US" sz="2400" dirty="0"/>
          </a:p>
          <a:p>
            <a:r>
              <a:rPr lang="en-US" sz="2400" dirty="0"/>
              <a:t>Inverse problems encountered in:</a:t>
            </a:r>
          </a:p>
          <a:p>
            <a:pPr lvl="1">
              <a:buFont typeface="Wingdings" panose="05000000000000000000" pitchFamily="2" charset="2"/>
              <a:buChar char="Ø"/>
            </a:pPr>
            <a:r>
              <a:rPr lang="en-US" sz="1800" dirty="0"/>
              <a:t>medical imaging</a:t>
            </a:r>
          </a:p>
          <a:p>
            <a:pPr lvl="1">
              <a:buFont typeface="Wingdings" panose="05000000000000000000" pitchFamily="2" charset="2"/>
              <a:buChar char="Ø"/>
            </a:pPr>
            <a:r>
              <a:rPr lang="en-US" sz="1800" dirty="0"/>
              <a:t>computer vision </a:t>
            </a:r>
          </a:p>
          <a:p>
            <a:pPr lvl="1">
              <a:buFont typeface="Wingdings" panose="05000000000000000000" pitchFamily="2" charset="2"/>
              <a:buChar char="Ø"/>
            </a:pPr>
            <a:r>
              <a:rPr lang="en-US" sz="1800" dirty="0"/>
              <a:t>radar, etc. </a:t>
            </a:r>
          </a:p>
          <a:p>
            <a:pPr lvl="1">
              <a:buFont typeface="Wingdings" panose="05000000000000000000" pitchFamily="2" charset="2"/>
              <a:buChar char="Ø"/>
            </a:pPr>
            <a:endParaRPr lang="en-US" sz="1800" dirty="0"/>
          </a:p>
          <a:p>
            <a:pPr marL="82296" indent="0">
              <a:buNone/>
            </a:pPr>
            <a:r>
              <a:rPr lang="en-US" sz="1800" dirty="0"/>
              <a:t>They are hard to solve, that's why we will be introducing a machine learning approach.</a:t>
            </a:r>
          </a:p>
        </p:txBody>
      </p:sp>
      <p:grpSp>
        <p:nvGrpSpPr>
          <p:cNvPr id="8" name="Group 7">
            <a:extLst>
              <a:ext uri="{FF2B5EF4-FFF2-40B4-BE49-F238E27FC236}">
                <a16:creationId xmlns:a16="http://schemas.microsoft.com/office/drawing/2014/main" id="{FBF1D078-938D-4E10-BC9D-2C8E425AC631}"/>
              </a:ext>
            </a:extLst>
          </p:cNvPr>
          <p:cNvGrpSpPr/>
          <p:nvPr/>
        </p:nvGrpSpPr>
        <p:grpSpPr>
          <a:xfrm>
            <a:off x="5957252" y="2905569"/>
            <a:ext cx="5832412" cy="1682804"/>
            <a:chOff x="1633199" y="2897023"/>
            <a:chExt cx="5832412" cy="1682804"/>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595"/>
            <a:stretch/>
          </p:blipFill>
          <p:spPr bwMode="auto">
            <a:xfrm>
              <a:off x="1633199" y="2897023"/>
              <a:ext cx="5832412" cy="1313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1776049" y="4210495"/>
              <a:ext cx="5546711" cy="369332"/>
            </a:xfrm>
            <a:prstGeom prst="rect">
              <a:avLst/>
            </a:prstGeom>
            <a:noFill/>
            <a:ln>
              <a:solidFill>
                <a:schemeClr val="bg2"/>
              </a:solidFill>
            </a:ln>
          </p:spPr>
          <p:txBody>
            <a:bodyPr wrap="none" rtlCol="0" anchor="ctr" anchorCtr="1">
              <a:spAutoFit/>
            </a:bodyPr>
            <a:lstStyle/>
            <a:p>
              <a:r>
                <a:rPr lang="en-US" dirty="0"/>
                <a:t>Figure 1: Inverse problem (</a:t>
              </a:r>
              <a:r>
                <a:rPr lang="en-US" dirty="0" err="1"/>
                <a:t>Subramaniyam</a:t>
              </a:r>
              <a:r>
                <a:rPr lang="en-US" dirty="0"/>
                <a:t>, 2018)</a:t>
              </a:r>
              <a:endParaRPr lang="en-GB" dirty="0"/>
            </a:p>
          </p:txBody>
        </p:sp>
      </p:grpSp>
    </p:spTree>
    <p:extLst>
      <p:ext uri="{BB962C8B-B14F-4D97-AF65-F5344CB8AC3E}">
        <p14:creationId xmlns:p14="http://schemas.microsoft.com/office/powerpoint/2010/main" val="7099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1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DESCRIPTION</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4</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7505509" y="2948298"/>
            <a:ext cx="4505343" cy="3269939"/>
          </a:xfrm>
          <a:prstGeom prst="rect">
            <a:avLst/>
          </a:prstGeom>
        </p:spPr>
        <p:txBody>
          <a:bodyPr>
            <a:normAutofit fontScale="92500" lnSpcReduction="1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000" dirty="0">
                <a:solidFill>
                  <a:srgbClr val="A5300F"/>
                </a:solidFill>
              </a:rPr>
              <a:t>Tasks</a:t>
            </a:r>
          </a:p>
          <a:p>
            <a:r>
              <a:rPr lang="en-US" sz="2000" dirty="0"/>
              <a:t>Read about the mathematical model to be used </a:t>
            </a:r>
          </a:p>
          <a:p>
            <a:r>
              <a:rPr lang="en-US" sz="2000" dirty="0"/>
              <a:t>Implement the numerical scheme using the finite volumes method</a:t>
            </a:r>
          </a:p>
          <a:p>
            <a:r>
              <a:rPr lang="en-US" sz="2000" dirty="0"/>
              <a:t>Run test cases</a:t>
            </a:r>
            <a:endParaRPr lang="en-GB" sz="2000" dirty="0"/>
          </a:p>
          <a:p>
            <a:r>
              <a:rPr lang="en-US" sz="2000" dirty="0"/>
              <a:t>Analyze the data</a:t>
            </a:r>
            <a:endParaRPr lang="en-GB" sz="2000" dirty="0"/>
          </a:p>
          <a:p>
            <a:r>
              <a:rPr lang="en-US" sz="2000" dirty="0"/>
              <a:t>Write the reports</a:t>
            </a:r>
            <a:endParaRPr lang="en-GB" sz="2000" dirty="0"/>
          </a:p>
          <a:p>
            <a:r>
              <a:rPr lang="en-US" sz="2000" dirty="0"/>
              <a:t>Present the work that was done</a:t>
            </a:r>
            <a:endParaRPr lang="en-GB" sz="2000" dirty="0"/>
          </a:p>
          <a:p>
            <a:endParaRPr lang="en-US" dirty="0"/>
          </a:p>
        </p:txBody>
      </p:sp>
      <p:grpSp>
        <p:nvGrpSpPr>
          <p:cNvPr id="3" name="Group 2">
            <a:extLst>
              <a:ext uri="{FF2B5EF4-FFF2-40B4-BE49-F238E27FC236}">
                <a16:creationId xmlns:a16="http://schemas.microsoft.com/office/drawing/2014/main" id="{F2B6522B-83CC-4656-A5D9-B6D88F55C67F}"/>
              </a:ext>
            </a:extLst>
          </p:cNvPr>
          <p:cNvGrpSpPr/>
          <p:nvPr/>
        </p:nvGrpSpPr>
        <p:grpSpPr>
          <a:xfrm>
            <a:off x="1807401" y="2272759"/>
            <a:ext cx="5698108" cy="4032791"/>
            <a:chOff x="1682046" y="2897023"/>
            <a:chExt cx="5698108" cy="4032791"/>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3"/>
            <a:srcRect/>
            <a:stretch/>
          </p:blipFill>
          <p:spPr bwMode="auto">
            <a:xfrm>
              <a:off x="1949442" y="2897023"/>
              <a:ext cx="5199926" cy="3426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1682046" y="6622037"/>
              <a:ext cx="5698108" cy="307777"/>
            </a:xfrm>
            <a:prstGeom prst="rect">
              <a:avLst/>
            </a:prstGeom>
            <a:noFill/>
            <a:ln>
              <a:solidFill>
                <a:schemeClr val="bg2"/>
              </a:solidFill>
            </a:ln>
          </p:spPr>
          <p:txBody>
            <a:bodyPr wrap="square" rtlCol="0" anchor="ctr" anchorCtr="1">
              <a:spAutoFit/>
            </a:bodyPr>
            <a:lstStyle/>
            <a:p>
              <a:r>
                <a:rPr lang="en-US" sz="1400" dirty="0"/>
                <a:t>Figure 2: Near-infrared spectroscopy (Nakagawa et al., 2017)</a:t>
              </a:r>
              <a:endParaRPr lang="en-GB" sz="1400" dirty="0"/>
            </a:p>
          </p:txBody>
        </p:sp>
      </p:grpSp>
      <p:sp>
        <p:nvSpPr>
          <p:cNvPr id="11" name="Content Placeholder 13">
            <a:extLst>
              <a:ext uri="{FF2B5EF4-FFF2-40B4-BE49-F238E27FC236}">
                <a16:creationId xmlns:a16="http://schemas.microsoft.com/office/drawing/2014/main" id="{9AB89A53-88F0-4BB3-9906-CA6CC431C26F}"/>
              </a:ext>
            </a:extLst>
          </p:cNvPr>
          <p:cNvSpPr txBox="1">
            <a:spLocks/>
          </p:cNvSpPr>
          <p:nvPr/>
        </p:nvSpPr>
        <p:spPr>
          <a:xfrm>
            <a:off x="7521634" y="975032"/>
            <a:ext cx="4505343" cy="1819186"/>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000" dirty="0">
                <a:solidFill>
                  <a:srgbClr val="A5300F"/>
                </a:solidFill>
              </a:rPr>
              <a:t>Objectives</a:t>
            </a:r>
          </a:p>
          <a:p>
            <a:r>
              <a:rPr lang="en-US" sz="2000" dirty="0"/>
              <a:t>Solve the forward problem for thermal radiation</a:t>
            </a:r>
          </a:p>
          <a:p>
            <a:r>
              <a:rPr lang="en-US" sz="2000" dirty="0"/>
              <a:t>Get ready for AI prediction using neural networks</a:t>
            </a:r>
          </a:p>
        </p:txBody>
      </p:sp>
      <p:sp>
        <p:nvSpPr>
          <p:cNvPr id="10" name="Content Placeholder 13">
            <a:extLst>
              <a:ext uri="{FF2B5EF4-FFF2-40B4-BE49-F238E27FC236}">
                <a16:creationId xmlns:a16="http://schemas.microsoft.com/office/drawing/2014/main" id="{224C8B0B-50FD-4AB6-AD1E-96238AF0BA05}"/>
              </a:ext>
            </a:extLst>
          </p:cNvPr>
          <p:cNvSpPr txBox="1">
            <a:spLocks/>
          </p:cNvSpPr>
          <p:nvPr/>
        </p:nvSpPr>
        <p:spPr>
          <a:xfrm>
            <a:off x="1914143" y="1328032"/>
            <a:ext cx="5492098" cy="775241"/>
          </a:xfrm>
          <a:prstGeom prst="rect">
            <a:avLst/>
          </a:prstGeom>
        </p:spPr>
        <p:txBody>
          <a:bodyPr>
            <a:normAutofit fontScale="70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lgn="just">
              <a:buNone/>
            </a:pPr>
            <a:r>
              <a:rPr lang="en-US" sz="2000" dirty="0"/>
              <a:t>We send an infrared light beam through an organ and we measure the signal on part of that organ. Knowing the initial conditions and the signal at all times, we can infer the influence of the organ’s optical properties.</a:t>
            </a:r>
          </a:p>
        </p:txBody>
      </p:sp>
    </p:spTree>
    <p:extLst>
      <p:ext uri="{BB962C8B-B14F-4D97-AF65-F5344CB8AC3E}">
        <p14:creationId xmlns:p14="http://schemas.microsoft.com/office/powerpoint/2010/main" val="225762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ROADMAP</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5</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238687" cy="4800600"/>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Mathematical basis</a:t>
                </a:r>
              </a:p>
              <a:p>
                <a:pPr marL="82296" indent="0">
                  <a:buNone/>
                </a:pPr>
                <a:r>
                  <a:rPr lang="en-US" sz="1800" dirty="0"/>
                  <a:t>Light interacts with matter through:</a:t>
                </a:r>
                <a:endParaRPr lang="en-US" sz="1800" dirty="0">
                  <a:solidFill>
                    <a:srgbClr val="A5300F"/>
                  </a:solidFill>
                </a:endParaRPr>
              </a:p>
              <a:p>
                <a:r>
                  <a:rPr lang="en-US" sz="1600" dirty="0"/>
                  <a:t>Emission with opacity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𝜎</m:t>
                        </m:r>
                      </m:e>
                      <m:sub>
                        <m:r>
                          <a:rPr lang="en-US" sz="1600" i="1">
                            <a:latin typeface="Cambria Math" panose="02040503050406030204" pitchFamily="18" charset="0"/>
                          </a:rPr>
                          <m:t>𝑒</m:t>
                        </m:r>
                      </m:sub>
                    </m:sSub>
                  </m:oMath>
                </a14:m>
                <a:r>
                  <a:rPr lang="en-US" sz="1600" dirty="0"/>
                  <a:t> </a:t>
                </a:r>
              </a:p>
              <a:p>
                <a:r>
                  <a:rPr lang="en-US" sz="1600" dirty="0"/>
                  <a:t>Absorption with opacity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𝑎</m:t>
                        </m:r>
                      </m:sub>
                    </m:sSub>
                  </m:oMath>
                </a14:m>
                <a:endParaRPr lang="en-US" sz="1600" dirty="0"/>
              </a:p>
              <a:p>
                <a:r>
                  <a:rPr lang="en-US" sz="1600" dirty="0"/>
                  <a:t>Scattering with opacity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𝑐</m:t>
                        </m:r>
                      </m:sub>
                    </m:sSub>
                  </m:oMath>
                </a14:m>
                <a:r>
                  <a:rPr lang="en-US" sz="1600" dirty="0"/>
                  <a:t> </a:t>
                </a:r>
              </a:p>
              <a:p>
                <a:endParaRPr lang="en-GB" sz="1600" dirty="0"/>
              </a:p>
              <a:p>
                <a:pPr marL="82296" indent="0">
                  <a:buNone/>
                </a:pPr>
                <a:r>
                  <a:rPr lang="en-US" sz="1800" dirty="0"/>
                  <a:t>With major simplifications:</a:t>
                </a:r>
              </a:p>
              <a:p>
                <a:r>
                  <a:rPr lang="en-US" sz="1600" dirty="0"/>
                  <a:t>Local thermodynamic equilibrium</a:t>
                </a:r>
              </a:p>
              <a:p>
                <a:r>
                  <a:rPr lang="en-US" sz="1600" dirty="0"/>
                  <a:t>Radiative equilibrium, etc.</a:t>
                </a:r>
              </a:p>
              <a:p>
                <a:endParaRPr lang="en-US" sz="1600" dirty="0"/>
              </a:p>
              <a:p>
                <a:pPr marL="82296" indent="0">
                  <a:buNone/>
                </a:pPr>
                <a:r>
                  <a:rPr lang="en-US" sz="1800" dirty="0"/>
                  <a:t>The radiative transfer equation (RTE)</a:t>
                </a: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238687" cy="4800600"/>
              </a:xfrm>
              <a:prstGeom prst="rect">
                <a:avLst/>
              </a:prstGeom>
              <a:blipFill>
                <a:blip r:embed="rId4"/>
                <a:stretch>
                  <a:fillRect l="-1281" t="-1652"/>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F2B6522B-83CC-4656-A5D9-B6D88F55C67F}"/>
              </a:ext>
            </a:extLst>
          </p:cNvPr>
          <p:cNvGrpSpPr/>
          <p:nvPr/>
        </p:nvGrpSpPr>
        <p:grpSpPr>
          <a:xfrm>
            <a:off x="7075918" y="1688072"/>
            <a:ext cx="4909503" cy="3467559"/>
            <a:chOff x="2338477" y="2897023"/>
            <a:chExt cx="4909503" cy="3467559"/>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5"/>
            <a:srcRect/>
            <a:stretch/>
          </p:blipFill>
          <p:spPr bwMode="auto">
            <a:xfrm>
              <a:off x="2936682" y="2897023"/>
              <a:ext cx="3655416" cy="30663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2338477" y="6102972"/>
              <a:ext cx="4909503" cy="261610"/>
            </a:xfrm>
            <a:prstGeom prst="rect">
              <a:avLst/>
            </a:prstGeom>
            <a:noFill/>
            <a:ln>
              <a:solidFill>
                <a:schemeClr val="bg2"/>
              </a:solidFill>
            </a:ln>
          </p:spPr>
          <p:txBody>
            <a:bodyPr wrap="square" rtlCol="0" anchor="ctr" anchorCtr="1">
              <a:spAutoFit/>
            </a:bodyPr>
            <a:lstStyle/>
            <a:p>
              <a:r>
                <a:rPr lang="en-US" sz="1100" dirty="0"/>
                <a:t>Figure 3: Radiative transfer phenomenon in a gas (Ansys Fluent, </a:t>
              </a:r>
              <a:r>
                <a:rPr lang="en-US" sz="1100" dirty="0" err="1"/>
                <a:t>n.d</a:t>
              </a:r>
              <a:r>
                <a:rPr lang="en-US" sz="1100" dirty="0"/>
                <a:t>)</a:t>
              </a:r>
              <a:endParaRPr lang="en-GB" sz="11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9" name="Object 8">
            <a:extLst>
              <a:ext uri="{FF2B5EF4-FFF2-40B4-BE49-F238E27FC236}">
                <a16:creationId xmlns:a16="http://schemas.microsoft.com/office/drawing/2014/main" id="{A75D601D-519F-40DC-A094-274D81F70164}"/>
              </a:ext>
            </a:extLst>
          </p:cNvPr>
          <p:cNvGraphicFramePr>
            <a:graphicFrameLocks noChangeAspect="1"/>
          </p:cNvGraphicFramePr>
          <p:nvPr>
            <p:extLst>
              <p:ext uri="{D42A27DB-BD31-4B8C-83A1-F6EECF244321}">
                <p14:modId xmlns:p14="http://schemas.microsoft.com/office/powerpoint/2010/main" val="2784490069"/>
              </p:ext>
            </p:extLst>
          </p:nvPr>
        </p:nvGraphicFramePr>
        <p:xfrm>
          <a:off x="2103788" y="5150479"/>
          <a:ext cx="7167562" cy="1681162"/>
        </p:xfrm>
        <a:graphic>
          <a:graphicData uri="http://schemas.openxmlformats.org/presentationml/2006/ole">
            <mc:AlternateContent xmlns:mc="http://schemas.openxmlformats.org/markup-compatibility/2006">
              <mc:Choice xmlns:v="urn:schemas-microsoft-com:vml" Requires="v">
                <p:oleObj spid="_x0000_s2086" name="Document" r:id="rId6" imgW="7566741" imgH="1768455" progId="Word.Document.12">
                  <p:embed/>
                </p:oleObj>
              </mc:Choice>
              <mc:Fallback>
                <p:oleObj name="Document" r:id="rId6" imgW="7566741" imgH="1768455" progId="Word.Document.12">
                  <p:embed/>
                  <p:pic>
                    <p:nvPicPr>
                      <p:cNvPr id="0" name=""/>
                      <p:cNvPicPr/>
                      <p:nvPr/>
                    </p:nvPicPr>
                    <p:blipFill>
                      <a:blip r:embed="rId7"/>
                      <a:stretch>
                        <a:fillRect/>
                      </a:stretch>
                    </p:blipFill>
                    <p:spPr>
                      <a:xfrm>
                        <a:off x="2103788" y="5150479"/>
                        <a:ext cx="7167562" cy="1681162"/>
                      </a:xfrm>
                      <a:prstGeom prst="rect">
                        <a:avLst/>
                      </a:prstGeom>
                    </p:spPr>
                  </p:pic>
                </p:oleObj>
              </mc:Fallback>
            </mc:AlternateContent>
          </a:graphicData>
        </a:graphic>
      </p:graphicFrame>
      <p:cxnSp>
        <p:nvCxnSpPr>
          <p:cNvPr id="8" name="Straight Arrow Connector 7">
            <a:extLst>
              <a:ext uri="{FF2B5EF4-FFF2-40B4-BE49-F238E27FC236}">
                <a16:creationId xmlns:a16="http://schemas.microsoft.com/office/drawing/2014/main" id="{894CEF40-E908-46F4-8D72-0414365A09CE}"/>
              </a:ext>
            </a:extLst>
          </p:cNvPr>
          <p:cNvCxnSpPr>
            <a:cxnSpLocks/>
          </p:cNvCxnSpPr>
          <p:nvPr/>
        </p:nvCxnSpPr>
        <p:spPr>
          <a:xfrm flipH="1">
            <a:off x="5687569" y="5422392"/>
            <a:ext cx="749807" cy="1188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D06A8C-B2F5-4F19-AC75-F7DA6E61E291}"/>
                  </a:ext>
                </a:extLst>
              </p:cNvPr>
              <p:cNvSpPr txBox="1"/>
              <p:nvPr/>
            </p:nvSpPr>
            <p:spPr>
              <a:xfrm>
                <a:off x="6420925" y="5206984"/>
                <a:ext cx="4349268" cy="36933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nchorCtr="1">
                <a:spAutoFit/>
              </a:bodyPr>
              <a:lstStyle/>
              <a:p>
                <a:r>
                  <a:rPr lang="en-US" dirty="0"/>
                  <a:t>Emission/absorption in the direction </a:t>
                </a:r>
                <a14:m>
                  <m:oMath xmlns:m="http://schemas.openxmlformats.org/officeDocument/2006/math">
                    <m:r>
                      <m:rPr>
                        <m:sty m:val="p"/>
                      </m:rPr>
                      <a:rPr lang="en-US" b="0" i="0" smtClean="0">
                        <a:latin typeface="Cambria Math" panose="02040503050406030204" pitchFamily="18" charset="0"/>
                      </a:rPr>
                      <m:t>Ω</m:t>
                    </m:r>
                  </m:oMath>
                </a14:m>
                <a:endParaRPr lang="en-GB" dirty="0"/>
              </a:p>
            </p:txBody>
          </p:sp>
        </mc:Choice>
        <mc:Fallback xmlns="">
          <p:sp>
            <p:nvSpPr>
              <p:cNvPr id="15" name="TextBox 14">
                <a:extLst>
                  <a:ext uri="{FF2B5EF4-FFF2-40B4-BE49-F238E27FC236}">
                    <a16:creationId xmlns:a16="http://schemas.microsoft.com/office/drawing/2014/main" id="{E6D06A8C-B2F5-4F19-AC75-F7DA6E61E291}"/>
                  </a:ext>
                </a:extLst>
              </p:cNvPr>
              <p:cNvSpPr txBox="1">
                <a:spLocks noRot="1" noChangeAspect="1" noMove="1" noResize="1" noEditPoints="1" noAdjustHandles="1" noChangeArrowheads="1" noChangeShapeType="1" noTextEdit="1"/>
              </p:cNvSpPr>
              <p:nvPr/>
            </p:nvSpPr>
            <p:spPr>
              <a:xfrm>
                <a:off x="6420925" y="5206984"/>
                <a:ext cx="4349268" cy="369332"/>
              </a:xfrm>
              <a:prstGeom prst="rect">
                <a:avLst/>
              </a:prstGeom>
              <a:blipFill>
                <a:blip r:embed="rId8"/>
                <a:stretch>
                  <a:fillRect l="-700" t="-8197" b="-24590"/>
                </a:stretch>
              </a:blipFill>
              <a:ln>
                <a:noFill/>
              </a:ln>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C292F0DA-BAB9-4820-BD6D-AE094F5079DD}"/>
              </a:ext>
            </a:extLst>
          </p:cNvPr>
          <p:cNvCxnSpPr>
            <a:cxnSpLocks/>
          </p:cNvCxnSpPr>
          <p:nvPr/>
        </p:nvCxnSpPr>
        <p:spPr>
          <a:xfrm flipH="1" flipV="1">
            <a:off x="5385816" y="6199632"/>
            <a:ext cx="710184" cy="219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314264-EA5F-4A4E-A247-B4778DCF810B}"/>
              </a:ext>
            </a:extLst>
          </p:cNvPr>
          <p:cNvSpPr txBox="1"/>
          <p:nvPr/>
        </p:nvSpPr>
        <p:spPr>
          <a:xfrm>
            <a:off x="6096000" y="6222004"/>
            <a:ext cx="3196709" cy="36933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rtlCol="0" anchor="ctr" anchorCtr="1">
            <a:spAutoFit/>
          </a:bodyPr>
          <a:lstStyle/>
          <a:p>
            <a:r>
              <a:rPr lang="en-US" dirty="0"/>
              <a:t>Gain/loss due to scattering</a:t>
            </a:r>
            <a:endParaRPr lang="en-GB" dirty="0"/>
          </a:p>
        </p:txBody>
      </p:sp>
    </p:spTree>
    <p:extLst>
      <p:ext uri="{BB962C8B-B14F-4D97-AF65-F5344CB8AC3E}">
        <p14:creationId xmlns:p14="http://schemas.microsoft.com/office/powerpoint/2010/main" val="327636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ROADMAP</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6</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9810686" cy="2724328"/>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Mathematical basis</a:t>
                </a:r>
              </a:p>
              <a:p>
                <a:pPr marL="82296" indent="0">
                  <a:buNone/>
                </a:pPr>
                <a:r>
                  <a:rPr lang="en-US" sz="1800" dirty="0"/>
                  <a:t>Other simplifications lead to this </a:t>
                </a:r>
                <a14:m>
                  <m:oMath xmlns:m="http://schemas.openxmlformats.org/officeDocument/2006/math">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𝑃</m:t>
                        </m:r>
                      </m:e>
                      <m:sub>
                        <m:r>
                          <a:rPr lang="en-US" sz="1800" b="0" i="1" dirty="0" smtClean="0">
                            <a:latin typeface="Cambria Math" panose="02040503050406030204" pitchFamily="18" charset="0"/>
                          </a:rPr>
                          <m:t>1</m:t>
                        </m:r>
                      </m:sub>
                    </m:sSub>
                  </m:oMath>
                </a14:m>
                <a:r>
                  <a:rPr lang="en-US" sz="1800" dirty="0"/>
                  <a:t> model:</a:t>
                </a:r>
                <a:endParaRPr lang="en-US" sz="18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9810686" cy="2724328"/>
              </a:xfrm>
              <a:prstGeom prst="rect">
                <a:avLst/>
              </a:prstGeom>
              <a:blipFill>
                <a:blip r:embed="rId4"/>
                <a:stretch>
                  <a:fillRect l="-684" t="-2908"/>
                </a:stretch>
              </a:blipFill>
            </p:spPr>
            <p:txBody>
              <a:bodyPr/>
              <a:lstStyle/>
              <a:p>
                <a:r>
                  <a:rPr lang="en-GB">
                    <a:noFill/>
                  </a:rPr>
                  <a:t> </a:t>
                </a:r>
              </a:p>
            </p:txBody>
          </p:sp>
        </mc:Fallback>
      </mc:AlternateContent>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9" name="Object 8">
            <a:extLst>
              <a:ext uri="{FF2B5EF4-FFF2-40B4-BE49-F238E27FC236}">
                <a16:creationId xmlns:a16="http://schemas.microsoft.com/office/drawing/2014/main" id="{A75D601D-519F-40DC-A094-274D81F70164}"/>
              </a:ext>
            </a:extLst>
          </p:cNvPr>
          <p:cNvGraphicFramePr>
            <a:graphicFrameLocks noChangeAspect="1"/>
          </p:cNvGraphicFramePr>
          <p:nvPr>
            <p:extLst>
              <p:ext uri="{D42A27DB-BD31-4B8C-83A1-F6EECF244321}">
                <p14:modId xmlns:p14="http://schemas.microsoft.com/office/powerpoint/2010/main" val="3197325203"/>
              </p:ext>
            </p:extLst>
          </p:nvPr>
        </p:nvGraphicFramePr>
        <p:xfrm>
          <a:off x="2738532" y="2193856"/>
          <a:ext cx="8348663" cy="1949450"/>
        </p:xfrm>
        <a:graphic>
          <a:graphicData uri="http://schemas.openxmlformats.org/presentationml/2006/ole">
            <mc:AlternateContent xmlns:mc="http://schemas.openxmlformats.org/markup-compatibility/2006">
              <mc:Choice xmlns:v="urn:schemas-microsoft-com:vml" Requires="v">
                <p:oleObj spid="_x0000_s5153" name="Document" r:id="rId5" imgW="7566741" imgH="1768095" progId="Word.Document.12">
                  <p:embed/>
                </p:oleObj>
              </mc:Choice>
              <mc:Fallback>
                <p:oleObj name="Document" r:id="rId5" imgW="7566741" imgH="1768095" progId="Word.Document.12">
                  <p:embed/>
                  <p:pic>
                    <p:nvPicPr>
                      <p:cNvPr id="9" name="Object 8">
                        <a:extLst>
                          <a:ext uri="{FF2B5EF4-FFF2-40B4-BE49-F238E27FC236}">
                            <a16:creationId xmlns:a16="http://schemas.microsoft.com/office/drawing/2014/main" id="{A75D601D-519F-40DC-A094-274D81F70164}"/>
                          </a:ext>
                        </a:extLst>
                      </p:cNvPr>
                      <p:cNvPicPr/>
                      <p:nvPr/>
                    </p:nvPicPr>
                    <p:blipFill>
                      <a:blip r:embed="rId6"/>
                      <a:stretch>
                        <a:fillRect/>
                      </a:stretch>
                    </p:blipFill>
                    <p:spPr>
                      <a:xfrm>
                        <a:off x="2738532" y="2193856"/>
                        <a:ext cx="8348663" cy="19494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Content Placeholder 13">
                <a:extLst>
                  <a:ext uri="{FF2B5EF4-FFF2-40B4-BE49-F238E27FC236}">
                    <a16:creationId xmlns:a16="http://schemas.microsoft.com/office/drawing/2014/main" id="{5B970F34-CE66-4B6F-8A95-4C76ADCBDFC2}"/>
                  </a:ext>
                </a:extLst>
              </p:cNvPr>
              <p:cNvSpPr txBox="1">
                <a:spLocks/>
              </p:cNvSpPr>
              <p:nvPr/>
            </p:nvSpPr>
            <p:spPr>
              <a:xfrm>
                <a:off x="1965896" y="3905428"/>
                <a:ext cx="4505343" cy="2677934"/>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400" dirty="0"/>
                  <a:t>Where:</a:t>
                </a:r>
              </a:p>
              <a:p>
                <a:pPr lvl="0"/>
                <a14:m>
                  <m:oMath xmlns:m="http://schemas.openxmlformats.org/officeDocument/2006/math">
                    <m:r>
                      <a:rPr lang="en-US" sz="1800" i="1">
                        <a:latin typeface="Cambria Math" panose="02040503050406030204" pitchFamily="18" charset="0"/>
                      </a:rPr>
                      <m:t>𝑎</m:t>
                    </m:r>
                    <m:r>
                      <a:rPr lang="en-US" sz="1800" i="1">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4</m:t>
                        </m:r>
                        <m:r>
                          <a:rPr lang="en-GB" sz="1800" i="1">
                            <a:latin typeface="Cambria Math" panose="02040503050406030204" pitchFamily="18" charset="0"/>
                          </a:rPr>
                          <m:t>𝜎</m:t>
                        </m:r>
                      </m:num>
                      <m:den>
                        <m:r>
                          <a:rPr lang="en-GB" sz="1800" i="1">
                            <a:latin typeface="Cambria Math" panose="02040503050406030204" pitchFamily="18" charset="0"/>
                          </a:rPr>
                          <m:t>𝑐</m:t>
                        </m:r>
                      </m:den>
                    </m:f>
                    <m:r>
                      <a:rPr lang="en-GB" sz="1800" i="1">
                        <a:latin typeface="Cambria Math" panose="02040503050406030204" pitchFamily="18" charset="0"/>
                      </a:rPr>
                      <m:t> </m:t>
                    </m:r>
                  </m:oMath>
                </a14:m>
                <a:r>
                  <a:rPr lang="en-US" sz="1800" dirty="0"/>
                  <a:t>with </a:t>
                </a:r>
                <a14:m>
                  <m:oMath xmlns:m="http://schemas.openxmlformats.org/officeDocument/2006/math">
                    <m:r>
                      <a:rPr lang="en-US" sz="1800" i="1">
                        <a:latin typeface="Cambria Math" panose="02040503050406030204" pitchFamily="18" charset="0"/>
                      </a:rPr>
                      <m:t>𝜎</m:t>
                    </m:r>
                  </m:oMath>
                </a14:m>
                <a:r>
                  <a:rPr lang="en-US" sz="1800" dirty="0"/>
                  <a:t> the Stefan–Boltzmann constant</a:t>
                </a:r>
                <a:endParaRPr lang="en-GB" sz="1800" dirty="0"/>
              </a:p>
              <a:p>
                <a:pPr lvl="0"/>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𝑣</m:t>
                        </m:r>
                      </m:sub>
                    </m:sSub>
                  </m:oMath>
                </a14:m>
                <a:r>
                  <a:rPr lang="en-US" sz="1800" dirty="0"/>
                  <a:t> is the thermal capacity of the medium</a:t>
                </a:r>
                <a:endParaRPr lang="en-GB" sz="1800" dirty="0"/>
              </a:p>
              <a:p>
                <a:pPr lvl="0"/>
                <a14:m>
                  <m:oMath xmlns:m="http://schemas.openxmlformats.org/officeDocument/2006/math">
                    <m:r>
                      <a:rPr lang="en-US" sz="1800" i="1">
                        <a:latin typeface="Cambria Math" panose="02040503050406030204" pitchFamily="18" charset="0"/>
                      </a:rPr>
                      <m:t>𝑐</m:t>
                    </m:r>
                  </m:oMath>
                </a14:m>
                <a:r>
                  <a:rPr lang="en-US" sz="1800" dirty="0"/>
                  <a:t> is the speed of light</a:t>
                </a:r>
                <a:endParaRPr lang="en-GB" sz="1800" dirty="0"/>
              </a:p>
            </p:txBody>
          </p:sp>
        </mc:Choice>
        <mc:Fallback xmlns="">
          <p:sp>
            <p:nvSpPr>
              <p:cNvPr id="11" name="Content Placeholder 13">
                <a:extLst>
                  <a:ext uri="{FF2B5EF4-FFF2-40B4-BE49-F238E27FC236}">
                    <a16:creationId xmlns:a16="http://schemas.microsoft.com/office/drawing/2014/main" id="{5B970F34-CE66-4B6F-8A95-4C76ADCBDFC2}"/>
                  </a:ext>
                </a:extLst>
              </p:cNvPr>
              <p:cNvSpPr txBox="1">
                <a:spLocks noRot="1" noChangeAspect="1" noMove="1" noResize="1" noEditPoints="1" noAdjustHandles="1" noChangeArrowheads="1" noChangeShapeType="1" noTextEdit="1"/>
              </p:cNvSpPr>
              <p:nvPr/>
            </p:nvSpPr>
            <p:spPr>
              <a:xfrm>
                <a:off x="1965896" y="3905428"/>
                <a:ext cx="4505343" cy="2677934"/>
              </a:xfrm>
              <a:prstGeom prst="rect">
                <a:avLst/>
              </a:prstGeom>
              <a:blipFill>
                <a:blip r:embed="rId7"/>
                <a:stretch>
                  <a:fillRect l="-135" t="-18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ontent Placeholder 13">
                <a:extLst>
                  <a:ext uri="{FF2B5EF4-FFF2-40B4-BE49-F238E27FC236}">
                    <a16:creationId xmlns:a16="http://schemas.microsoft.com/office/drawing/2014/main" id="{0EC8D156-5A9C-4C5F-A961-50F20C51F038}"/>
                  </a:ext>
                </a:extLst>
              </p:cNvPr>
              <p:cNvSpPr txBox="1">
                <a:spLocks/>
              </p:cNvSpPr>
              <p:nvPr/>
            </p:nvSpPr>
            <p:spPr>
              <a:xfrm>
                <a:off x="6741449" y="4305320"/>
                <a:ext cx="4983381" cy="2103486"/>
              </a:xfrm>
              <a:prstGeom prst="rect">
                <a:avLst/>
              </a:prstGeom>
            </p:spPr>
            <p:txBody>
              <a:bodyPr>
                <a:normAutofit fontScale="55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lvl="0"/>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)&gt;0</m:t>
                    </m:r>
                  </m:oMath>
                </a14:m>
                <a:r>
                  <a:rPr lang="en-US" dirty="0"/>
                  <a:t> is the temperature of the medium</a:t>
                </a:r>
                <a:endParaRPr lang="en-GB" dirty="0"/>
              </a:p>
              <a:p>
                <a:pPr lvl="0"/>
                <a14:m>
                  <m:oMath xmlns:m="http://schemas.openxmlformats.org/officeDocument/2006/math">
                    <m:r>
                      <a:rPr lang="en-US" i="1">
                        <a:latin typeface="Cambria Math" panose="02040503050406030204" pitchFamily="18" charset="0"/>
                      </a:rPr>
                      <m:t>𝐸</m:t>
                    </m:r>
                    <m:d>
                      <m:dPr>
                        <m:ctrlPr>
                          <a:rPr lang="en-GB"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ℝ</m:t>
                    </m:r>
                  </m:oMath>
                </a14:m>
                <a:r>
                  <a:rPr lang="en-US" dirty="0"/>
                  <a:t> is the energy of the photons</a:t>
                </a:r>
                <a:endParaRPr lang="en-GB" dirty="0"/>
              </a:p>
              <a:p>
                <a:pPr lvl="0"/>
                <a14:m>
                  <m:oMath xmlns:m="http://schemas.openxmlformats.org/officeDocument/2006/math">
                    <m:r>
                      <a:rPr lang="en-US" i="1">
                        <a:latin typeface="Cambria Math" panose="02040503050406030204" pitchFamily="18" charset="0"/>
                      </a:rPr>
                      <m:t>𝐹</m:t>
                    </m:r>
                    <m:d>
                      <m:dPr>
                        <m:ctrlPr>
                          <a:rPr lang="en-GB"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ℝ</m:t>
                    </m:r>
                  </m:oMath>
                </a14:m>
                <a:r>
                  <a:rPr lang="en-US" dirty="0"/>
                  <a:t> is the flux of the photons</a:t>
                </a:r>
                <a:endParaRPr lang="en-GB" dirty="0"/>
              </a:p>
              <a:p>
                <a:pPr lvl="0"/>
                <a14:m>
                  <m:oMath xmlns:m="http://schemas.openxmlformats.org/officeDocument/2006/math">
                    <m:r>
                      <a:rPr lang="en-US" i="1">
                        <a:latin typeface="Cambria Math" panose="02040503050406030204" pitchFamily="18" charset="0"/>
                      </a:rPr>
                      <m:t>𝜌</m:t>
                    </m:r>
                    <m:d>
                      <m:dPr>
                        <m:ctrlPr>
                          <a:rPr lang="en-GB"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&gt;0</m:t>
                    </m:r>
                  </m:oMath>
                </a14:m>
                <a:r>
                  <a:rPr lang="en-US" dirty="0"/>
                  <a:t> is the density of the medium</a:t>
                </a:r>
                <a:endParaRPr lang="en-GB" dirty="0"/>
              </a:p>
              <a:p>
                <a:pPr lvl="0"/>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GB" i="1">
                            <a:latin typeface="Cambria Math" panose="02040503050406030204" pitchFamily="18" charset="0"/>
                          </a:rPr>
                        </m:ctrlPr>
                      </m:dPr>
                      <m:e>
                        <m:r>
                          <a:rPr lang="en-US" i="1">
                            <a:latin typeface="Cambria Math" panose="02040503050406030204" pitchFamily="18" charset="0"/>
                          </a:rPr>
                          <m:t>𝜌</m:t>
                        </m:r>
                        <m:r>
                          <a:rPr lang="en-US" i="1">
                            <a:latin typeface="Cambria Math" panose="02040503050406030204" pitchFamily="18" charset="0"/>
                          </a:rPr>
                          <m:t>, </m:t>
                        </m:r>
                        <m:r>
                          <a:rPr lang="en-US" i="1">
                            <a:latin typeface="Cambria Math" panose="02040503050406030204" pitchFamily="18" charset="0"/>
                          </a:rPr>
                          <m:t>𝑇</m:t>
                        </m:r>
                      </m:e>
                    </m:d>
                    <m:r>
                      <a:rPr lang="en-US" i="1">
                        <a:latin typeface="Cambria Math" panose="02040503050406030204" pitchFamily="18" charset="0"/>
                      </a:rPr>
                      <m:t>&gt;0</m:t>
                    </m:r>
                  </m:oMath>
                </a14:m>
                <a:r>
                  <a:rPr lang="en-US" dirty="0"/>
                  <a:t> is the absorption opacity</a:t>
                </a:r>
                <a:endParaRPr lang="en-GB" dirty="0"/>
              </a:p>
              <a:p>
                <a:pPr lvl="0"/>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𝑐</m:t>
                        </m:r>
                      </m:sub>
                    </m:sSub>
                    <m:d>
                      <m:dPr>
                        <m:ctrlPr>
                          <a:rPr lang="en-GB" i="1">
                            <a:latin typeface="Cambria Math" panose="02040503050406030204" pitchFamily="18" charset="0"/>
                          </a:rPr>
                        </m:ctrlPr>
                      </m:dPr>
                      <m:e>
                        <m:r>
                          <a:rPr lang="en-US" i="1">
                            <a:latin typeface="Cambria Math" panose="02040503050406030204" pitchFamily="18" charset="0"/>
                          </a:rPr>
                          <m:t>𝜌</m:t>
                        </m:r>
                        <m:r>
                          <a:rPr lang="en-US" i="1">
                            <a:latin typeface="Cambria Math" panose="02040503050406030204" pitchFamily="18" charset="0"/>
                          </a:rPr>
                          <m:t>, </m:t>
                        </m:r>
                        <m:r>
                          <a:rPr lang="en-US" i="1">
                            <a:latin typeface="Cambria Math" panose="02040503050406030204" pitchFamily="18" charset="0"/>
                          </a:rPr>
                          <m:t>𝑇</m:t>
                        </m:r>
                      </m:e>
                    </m:d>
                    <m:r>
                      <a:rPr lang="en-US" i="1">
                        <a:latin typeface="Cambria Math" panose="02040503050406030204" pitchFamily="18" charset="0"/>
                      </a:rPr>
                      <m:t>&gt;0</m:t>
                    </m:r>
                  </m:oMath>
                </a14:m>
                <a:r>
                  <a:rPr lang="en-US" dirty="0"/>
                  <a:t> is the scattering opacity  </a:t>
                </a:r>
                <a:endParaRPr lang="en-GB" dirty="0"/>
              </a:p>
            </p:txBody>
          </p:sp>
        </mc:Choice>
        <mc:Fallback xmlns="">
          <p:sp>
            <p:nvSpPr>
              <p:cNvPr id="12" name="Content Placeholder 13">
                <a:extLst>
                  <a:ext uri="{FF2B5EF4-FFF2-40B4-BE49-F238E27FC236}">
                    <a16:creationId xmlns:a16="http://schemas.microsoft.com/office/drawing/2014/main" id="{0EC8D156-5A9C-4C5F-A961-50F20C51F038}"/>
                  </a:ext>
                </a:extLst>
              </p:cNvPr>
              <p:cNvSpPr txBox="1">
                <a:spLocks noRot="1" noChangeAspect="1" noMove="1" noResize="1" noEditPoints="1" noAdjustHandles="1" noChangeArrowheads="1" noChangeShapeType="1" noTextEdit="1"/>
              </p:cNvSpPr>
              <p:nvPr/>
            </p:nvSpPr>
            <p:spPr>
              <a:xfrm>
                <a:off x="6741449" y="4305320"/>
                <a:ext cx="4983381" cy="2103486"/>
              </a:xfrm>
              <a:prstGeom prst="rect">
                <a:avLst/>
              </a:prstGeom>
              <a:blipFill>
                <a:blip r:embed="rId8"/>
                <a:stretch>
                  <a:fillRect t="-4058"/>
                </a:stretch>
              </a:blipFill>
            </p:spPr>
            <p:txBody>
              <a:bodyPr/>
              <a:lstStyle/>
              <a:p>
                <a:r>
                  <a:rPr lang="en-GB">
                    <a:noFill/>
                  </a:rPr>
                  <a:t> </a:t>
                </a:r>
              </a:p>
            </p:txBody>
          </p:sp>
        </mc:Fallback>
      </mc:AlternateContent>
    </p:spTree>
    <p:extLst>
      <p:ext uri="{BB962C8B-B14F-4D97-AF65-F5344CB8AC3E}">
        <p14:creationId xmlns:p14="http://schemas.microsoft.com/office/powerpoint/2010/main" val="35917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ROADMAP</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7</a:t>
            </a:fld>
            <a:endParaRPr lang="en-US" dirty="0"/>
          </a:p>
        </p:txBody>
      </p:sp>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9810686" cy="1399730"/>
          </a:xfrm>
          <a:prstGeom prst="rect">
            <a:avLst/>
          </a:prstGeom>
        </p:spPr>
        <p:txBody>
          <a:bodyPr>
            <a:normAutofit fontScale="92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Solving the problem </a:t>
            </a:r>
          </a:p>
          <a:p>
            <a:r>
              <a:rPr lang="en-US" sz="1800" dirty="0"/>
              <a:t>Using the finite volumes method</a:t>
            </a:r>
          </a:p>
          <a:p>
            <a:r>
              <a:rPr lang="en-US" sz="1800" dirty="0"/>
              <a:t>Using a “splitting” scheme</a:t>
            </a:r>
          </a:p>
          <a:p>
            <a:r>
              <a:rPr lang="en-US" sz="1800" dirty="0"/>
              <a:t>CFL condition for stability: </a:t>
            </a:r>
          </a:p>
        </p:txBody>
      </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9" name="Object 8">
            <a:extLst>
              <a:ext uri="{FF2B5EF4-FFF2-40B4-BE49-F238E27FC236}">
                <a16:creationId xmlns:a16="http://schemas.microsoft.com/office/drawing/2014/main" id="{A75D601D-519F-40DC-A094-274D81F70164}"/>
              </a:ext>
            </a:extLst>
          </p:cNvPr>
          <p:cNvGraphicFramePr>
            <a:graphicFrameLocks noChangeAspect="1"/>
          </p:cNvGraphicFramePr>
          <p:nvPr>
            <p:extLst>
              <p:ext uri="{D42A27DB-BD31-4B8C-83A1-F6EECF244321}">
                <p14:modId xmlns:p14="http://schemas.microsoft.com/office/powerpoint/2010/main" val="1562841380"/>
              </p:ext>
            </p:extLst>
          </p:nvPr>
        </p:nvGraphicFramePr>
        <p:xfrm>
          <a:off x="2140501" y="3817863"/>
          <a:ext cx="3343275" cy="2049462"/>
        </p:xfrm>
        <a:graphic>
          <a:graphicData uri="http://schemas.openxmlformats.org/presentationml/2006/ole">
            <mc:AlternateContent xmlns:mc="http://schemas.openxmlformats.org/markup-compatibility/2006">
              <mc:Choice xmlns:v="urn:schemas-microsoft-com:vml" Requires="v">
                <p:oleObj spid="_x0000_s6278" name="Document" r:id="rId3" imgW="3140041" imgH="1920395" progId="Word.Document.12">
                  <p:embed/>
                </p:oleObj>
              </mc:Choice>
              <mc:Fallback>
                <p:oleObj name="Document" r:id="rId3" imgW="3140041" imgH="1920395" progId="Word.Document.12">
                  <p:embed/>
                  <p:pic>
                    <p:nvPicPr>
                      <p:cNvPr id="9" name="Object 8">
                        <a:extLst>
                          <a:ext uri="{FF2B5EF4-FFF2-40B4-BE49-F238E27FC236}">
                            <a16:creationId xmlns:a16="http://schemas.microsoft.com/office/drawing/2014/main" id="{A75D601D-519F-40DC-A094-274D81F70164}"/>
                          </a:ext>
                        </a:extLst>
                      </p:cNvPr>
                      <p:cNvPicPr/>
                      <p:nvPr/>
                    </p:nvPicPr>
                    <p:blipFill>
                      <a:blip r:embed="rId4"/>
                      <a:stretch>
                        <a:fillRect/>
                      </a:stretch>
                    </p:blipFill>
                    <p:spPr>
                      <a:xfrm>
                        <a:off x="2140501" y="3817863"/>
                        <a:ext cx="3343275" cy="20494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Content Placeholder 13">
                <a:extLst>
                  <a:ext uri="{FF2B5EF4-FFF2-40B4-BE49-F238E27FC236}">
                    <a16:creationId xmlns:a16="http://schemas.microsoft.com/office/drawing/2014/main" id="{5B970F34-CE66-4B6F-8A95-4C76ADCBDFC2}"/>
                  </a:ext>
                </a:extLst>
              </p:cNvPr>
              <p:cNvSpPr txBox="1">
                <a:spLocks/>
              </p:cNvSpPr>
              <p:nvPr/>
            </p:nvSpPr>
            <p:spPr>
              <a:xfrm>
                <a:off x="2025717" y="2644849"/>
                <a:ext cx="4505343" cy="3798680"/>
              </a:xfrm>
              <a:prstGeom prst="rect">
                <a:avLst/>
              </a:prstGeom>
            </p:spPr>
            <p:txBody>
              <a:bodyPr>
                <a:normAutofit fontScale="475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4200" dirty="0">
                    <a:solidFill>
                      <a:srgbClr val="A5300F"/>
                    </a:solidFill>
                  </a:rPr>
                  <a:t>Step 1 (the coupling part)</a:t>
                </a:r>
              </a:p>
              <a:p>
                <a:r>
                  <a:rPr lang="en-US" sz="2400" dirty="0"/>
                  <a:t>With </a:t>
                </a:r>
                <a14:m>
                  <m:oMath xmlns:m="http://schemas.openxmlformats.org/officeDocument/2006/math">
                    <m:r>
                      <a:rPr lang="en-US" sz="2300" i="1">
                        <a:latin typeface="Cambria Math" panose="02040503050406030204" pitchFamily="18" charset="0"/>
                      </a:rPr>
                      <m:t>𝛩</m:t>
                    </m:r>
                    <m:r>
                      <a:rPr lang="en-US" sz="2300" i="1">
                        <a:latin typeface="Cambria Math" panose="02040503050406030204" pitchFamily="18" charset="0"/>
                      </a:rPr>
                      <m:t>=</m:t>
                    </m:r>
                    <m:r>
                      <a:rPr lang="en-US" sz="2300" i="1">
                        <a:latin typeface="Cambria Math" panose="02040503050406030204" pitchFamily="18" charset="0"/>
                      </a:rPr>
                      <m:t>𝑎</m:t>
                    </m:r>
                    <m:sSup>
                      <m:sSupPr>
                        <m:ctrlPr>
                          <a:rPr lang="en-GB" sz="2300" i="1">
                            <a:latin typeface="Cambria Math" panose="02040503050406030204" pitchFamily="18" charset="0"/>
                          </a:rPr>
                        </m:ctrlPr>
                      </m:sSupPr>
                      <m:e>
                        <m:r>
                          <a:rPr lang="en-US" sz="2300" i="1">
                            <a:latin typeface="Cambria Math" panose="02040503050406030204" pitchFamily="18" charset="0"/>
                          </a:rPr>
                          <m:t>𝑇</m:t>
                        </m:r>
                      </m:e>
                      <m:sup>
                        <m:r>
                          <a:rPr lang="en-US" sz="2300" i="1">
                            <a:latin typeface="Cambria Math" panose="02040503050406030204" pitchFamily="18" charset="0"/>
                          </a:rPr>
                          <m:t>4</m:t>
                        </m:r>
                      </m:sup>
                    </m:sSup>
                  </m:oMath>
                </a14:m>
                <a:endParaRPr lang="en-US" sz="2400" dirty="0"/>
              </a:p>
              <a:p>
                <a:r>
                  <a:rPr lang="en-US" sz="2400" dirty="0"/>
                  <a:t>On each independent cell </a:t>
                </a:r>
                <a14:m>
                  <m:oMath xmlns:m="http://schemas.openxmlformats.org/officeDocument/2006/math">
                    <m:r>
                      <a:rPr lang="en-US" sz="2400" i="1" dirty="0">
                        <a:latin typeface="Cambria Math" panose="02040503050406030204" pitchFamily="18" charset="0"/>
                      </a:rPr>
                      <m:t>𝑗</m:t>
                    </m:r>
                  </m:oMath>
                </a14:m>
                <a:r>
                  <a:rPr lang="en-US" sz="2400" dirty="0"/>
                  <a:t>:</a:t>
                </a:r>
              </a:p>
              <a:p>
                <a:r>
                  <a:rPr lang="en-US" sz="2400" dirty="0"/>
                  <a:t>At each time iteration step </a:t>
                </a:r>
                <a14:m>
                  <m:oMath xmlns:m="http://schemas.openxmlformats.org/officeDocument/2006/math">
                    <m:r>
                      <a:rPr lang="en-US" sz="2400" i="1" dirty="0" smtClean="0">
                        <a:latin typeface="Cambria Math" panose="02040503050406030204" pitchFamily="18" charset="0"/>
                      </a:rPr>
                      <m:t>𝑛</m:t>
                    </m:r>
                  </m:oMath>
                </a14:m>
                <a:r>
                  <a:rPr lang="en-US" sz="2400" dirty="0"/>
                  <a:t> (the </a:t>
                </a:r>
                <a:r>
                  <a:rPr lang="en-US" sz="2400" i="1" dirty="0"/>
                  <a:t>big</a:t>
                </a:r>
                <a:r>
                  <a:rPr lang="en-US" sz="2400" dirty="0"/>
                  <a:t> loop)</a:t>
                </a:r>
              </a:p>
              <a:p>
                <a:r>
                  <a:rPr lang="en-US" sz="2400" dirty="0"/>
                  <a:t>We iterate on </a:t>
                </a:r>
                <a14:m>
                  <m:oMath xmlns:m="http://schemas.openxmlformats.org/officeDocument/2006/math">
                    <m:r>
                      <a:rPr lang="en-US" sz="2400" i="1" dirty="0" smtClean="0">
                        <a:latin typeface="Cambria Math" panose="02040503050406030204" pitchFamily="18" charset="0"/>
                      </a:rPr>
                      <m:t>𝑞</m:t>
                    </m:r>
                  </m:oMath>
                </a14:m>
                <a:r>
                  <a:rPr lang="en-US" sz="2400" dirty="0"/>
                  <a:t> (the </a:t>
                </a:r>
                <a:r>
                  <a:rPr lang="en-US" sz="2400" i="1" dirty="0"/>
                  <a:t>small</a:t>
                </a:r>
                <a:r>
                  <a:rPr lang="en-US" sz="2400" dirty="0"/>
                  <a:t> loop)</a:t>
                </a:r>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r>
                  <a:rPr lang="en-US" sz="2400" dirty="0"/>
                  <a:t>Where:</a:t>
                </a:r>
              </a:p>
              <a:p>
                <a:pPr marL="82296" indent="0">
                  <a:buNone/>
                </a:pPr>
                <a:endParaRPr lang="en-US" sz="2400" dirty="0"/>
              </a:p>
              <a:p>
                <a:r>
                  <a:rPr lang="en-US" sz="2200" dirty="0"/>
                  <a:t>Until we get to the fixed point </a:t>
                </a:r>
                <a14:m>
                  <m:oMath xmlns:m="http://schemas.openxmlformats.org/officeDocument/2006/math">
                    <m:r>
                      <a:rPr lang="en-US" sz="1900" i="1">
                        <a:latin typeface="Cambria Math" panose="02040503050406030204" pitchFamily="18" charset="0"/>
                      </a:rPr>
                      <m:t>(</m:t>
                    </m:r>
                    <m:sSubSup>
                      <m:sSubSupPr>
                        <m:ctrlPr>
                          <a:rPr lang="en-GB" sz="1900" i="1">
                            <a:latin typeface="Cambria Math" panose="02040503050406030204" pitchFamily="18" charset="0"/>
                          </a:rPr>
                        </m:ctrlPr>
                      </m:sSubSupPr>
                      <m:e>
                        <m:r>
                          <a:rPr lang="en-US" sz="1900" i="1">
                            <a:latin typeface="Cambria Math" panose="02040503050406030204" pitchFamily="18" charset="0"/>
                          </a:rPr>
                          <m:t>𝐸</m:t>
                        </m:r>
                      </m:e>
                      <m:sub>
                        <m:r>
                          <a:rPr lang="en-US" sz="1900" i="1">
                            <a:latin typeface="Cambria Math" panose="02040503050406030204" pitchFamily="18" charset="0"/>
                          </a:rPr>
                          <m:t>𝑗</m:t>
                        </m:r>
                      </m:sub>
                      <m:sup>
                        <m:r>
                          <a:rPr lang="en-US" sz="1900" i="1">
                            <a:latin typeface="Cambria Math" panose="02040503050406030204" pitchFamily="18" charset="0"/>
                          </a:rPr>
                          <m:t>∗</m:t>
                        </m:r>
                      </m:sup>
                    </m:sSubSup>
                    <m:r>
                      <a:rPr lang="en-US" sz="1900" i="1">
                        <a:latin typeface="Cambria Math" panose="02040503050406030204" pitchFamily="18" charset="0"/>
                      </a:rPr>
                      <m:t>, </m:t>
                    </m:r>
                    <m:sSubSup>
                      <m:sSubSupPr>
                        <m:ctrlPr>
                          <a:rPr lang="en-GB" sz="1900" i="1">
                            <a:latin typeface="Cambria Math" panose="02040503050406030204" pitchFamily="18" charset="0"/>
                          </a:rPr>
                        </m:ctrlPr>
                      </m:sSubSupPr>
                      <m:e>
                        <m:r>
                          <a:rPr lang="en-US" sz="1900" i="1">
                            <a:latin typeface="Cambria Math" panose="02040503050406030204" pitchFamily="18" charset="0"/>
                          </a:rPr>
                          <m:t>𝐹</m:t>
                        </m:r>
                      </m:e>
                      <m:sub>
                        <m:r>
                          <a:rPr lang="en-US" sz="1900" i="1">
                            <a:latin typeface="Cambria Math" panose="02040503050406030204" pitchFamily="18" charset="0"/>
                          </a:rPr>
                          <m:t>𝑗</m:t>
                        </m:r>
                      </m:sub>
                      <m:sup>
                        <m:r>
                          <a:rPr lang="en-US" sz="1900" i="1">
                            <a:latin typeface="Cambria Math" panose="02040503050406030204" pitchFamily="18" charset="0"/>
                          </a:rPr>
                          <m:t>∗</m:t>
                        </m:r>
                      </m:sup>
                    </m:sSubSup>
                    <m:r>
                      <a:rPr lang="en-US" sz="1900" i="1">
                        <a:latin typeface="Cambria Math" panose="02040503050406030204" pitchFamily="18" charset="0"/>
                      </a:rPr>
                      <m:t>, </m:t>
                    </m:r>
                    <m:sSubSup>
                      <m:sSubSupPr>
                        <m:ctrlPr>
                          <a:rPr lang="en-GB" sz="1900" i="1">
                            <a:latin typeface="Cambria Math" panose="02040503050406030204" pitchFamily="18" charset="0"/>
                          </a:rPr>
                        </m:ctrlPr>
                      </m:sSubSupPr>
                      <m:e>
                        <m:r>
                          <a:rPr lang="en-US" sz="1900" i="1">
                            <a:latin typeface="Cambria Math" panose="02040503050406030204" pitchFamily="18" charset="0"/>
                          </a:rPr>
                          <m:t>𝛩</m:t>
                        </m:r>
                      </m:e>
                      <m:sub>
                        <m:r>
                          <a:rPr lang="en-US" sz="1900" i="1">
                            <a:latin typeface="Cambria Math" panose="02040503050406030204" pitchFamily="18" charset="0"/>
                          </a:rPr>
                          <m:t>𝑗</m:t>
                        </m:r>
                      </m:sub>
                      <m:sup>
                        <m:r>
                          <a:rPr lang="en-US" sz="1900" i="1">
                            <a:latin typeface="Cambria Math" panose="02040503050406030204" pitchFamily="18" charset="0"/>
                          </a:rPr>
                          <m:t>∗</m:t>
                        </m:r>
                      </m:sup>
                    </m:sSubSup>
                    <m:r>
                      <a:rPr lang="en-US" sz="1900" i="1">
                        <a:latin typeface="Cambria Math" panose="02040503050406030204" pitchFamily="18" charset="0"/>
                      </a:rPr>
                      <m:t>)</m:t>
                    </m:r>
                  </m:oMath>
                </a14:m>
                <a:r>
                  <a:rPr lang="en-US" sz="1800" dirty="0"/>
                  <a:t> </a:t>
                </a:r>
                <a:endParaRPr lang="en-US" sz="1800" dirty="0">
                  <a:solidFill>
                    <a:srgbClr val="A5300F"/>
                  </a:solidFill>
                </a:endParaRPr>
              </a:p>
            </p:txBody>
          </p:sp>
        </mc:Choice>
        <mc:Fallback xmlns="">
          <p:sp>
            <p:nvSpPr>
              <p:cNvPr id="11" name="Content Placeholder 13">
                <a:extLst>
                  <a:ext uri="{FF2B5EF4-FFF2-40B4-BE49-F238E27FC236}">
                    <a16:creationId xmlns:a16="http://schemas.microsoft.com/office/drawing/2014/main" id="{5B970F34-CE66-4B6F-8A95-4C76ADCBDFC2}"/>
                  </a:ext>
                </a:extLst>
              </p:cNvPr>
              <p:cNvSpPr txBox="1">
                <a:spLocks noRot="1" noChangeAspect="1" noMove="1" noResize="1" noEditPoints="1" noAdjustHandles="1" noChangeArrowheads="1" noChangeShapeType="1" noTextEdit="1"/>
              </p:cNvSpPr>
              <p:nvPr/>
            </p:nvSpPr>
            <p:spPr>
              <a:xfrm>
                <a:off x="2025717" y="2644849"/>
                <a:ext cx="4505343" cy="3798680"/>
              </a:xfrm>
              <a:prstGeom prst="rect">
                <a:avLst/>
              </a:prstGeom>
              <a:blipFill>
                <a:blip r:embed="rId5"/>
                <a:stretch>
                  <a:fillRect t="-25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ontent Placeholder 13">
                <a:extLst>
                  <a:ext uri="{FF2B5EF4-FFF2-40B4-BE49-F238E27FC236}">
                    <a16:creationId xmlns:a16="http://schemas.microsoft.com/office/drawing/2014/main" id="{3284045E-B051-44D2-83E5-151895A953E3}"/>
                  </a:ext>
                </a:extLst>
              </p:cNvPr>
              <p:cNvSpPr txBox="1">
                <a:spLocks/>
              </p:cNvSpPr>
              <p:nvPr/>
            </p:nvSpPr>
            <p:spPr>
              <a:xfrm>
                <a:off x="6859890" y="809173"/>
                <a:ext cx="4505343" cy="5743152"/>
              </a:xfrm>
              <a:prstGeom prst="rect">
                <a:avLst/>
              </a:prstGeom>
            </p:spPr>
            <p:txBody>
              <a:bodyPr>
                <a:normAutofit fontScale="70000" lnSpcReduction="20000"/>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900" dirty="0">
                    <a:solidFill>
                      <a:srgbClr val="A5300F"/>
                    </a:solidFill>
                  </a:rPr>
                  <a:t>Step 2 (the hyperbolic part)</a:t>
                </a:r>
              </a:p>
              <a:p>
                <a:r>
                  <a:rPr lang="en-US" sz="1600" b="0" dirty="0"/>
                  <a:t>We iterate on</a:t>
                </a:r>
                <a14:m>
                  <m:oMath xmlns:m="http://schemas.openxmlformats.org/officeDocument/2006/math">
                    <m:r>
                      <a:rPr lang="en-US" sz="1600" b="0" i="0" dirty="0" smtClean="0">
                        <a:latin typeface="Cambria Math" panose="02040503050406030204" pitchFamily="18" charset="0"/>
                      </a:rPr>
                      <m:t> </m:t>
                    </m:r>
                    <m:r>
                      <a:rPr lang="en-US" sz="1600" i="1" dirty="0">
                        <a:latin typeface="Cambria Math" panose="02040503050406030204" pitchFamily="18" charset="0"/>
                      </a:rPr>
                      <m:t>𝑛</m:t>
                    </m:r>
                  </m:oMath>
                </a14:m>
                <a:r>
                  <a:rPr lang="en-US" sz="1600" dirty="0"/>
                  <a:t> (the </a:t>
                </a:r>
                <a:r>
                  <a:rPr lang="en-US" sz="1600" i="1" dirty="0"/>
                  <a:t>big</a:t>
                </a:r>
                <a:r>
                  <a:rPr lang="en-US" sz="1600" dirty="0"/>
                  <a:t> loop)</a:t>
                </a:r>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r>
                  <a:rPr lang="en-US" sz="1600" dirty="0"/>
                  <a:t>Where:</a:t>
                </a:r>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pPr marL="82296" indent="0">
                  <a:buNone/>
                </a:pPr>
                <a:endParaRPr lang="en-US" sz="2400" dirty="0"/>
              </a:p>
              <a:p>
                <a:r>
                  <a:rPr lang="en-US" sz="1600" dirty="0"/>
                  <a:t>Till the final time</a:t>
                </a:r>
                <a:endParaRPr lang="en-US" sz="1400" dirty="0">
                  <a:solidFill>
                    <a:srgbClr val="A5300F"/>
                  </a:solidFill>
                </a:endParaRPr>
              </a:p>
            </p:txBody>
          </p:sp>
        </mc:Choice>
        <mc:Fallback xmlns="">
          <p:sp>
            <p:nvSpPr>
              <p:cNvPr id="10" name="Content Placeholder 13">
                <a:extLst>
                  <a:ext uri="{FF2B5EF4-FFF2-40B4-BE49-F238E27FC236}">
                    <a16:creationId xmlns:a16="http://schemas.microsoft.com/office/drawing/2014/main" id="{3284045E-B051-44D2-83E5-151895A953E3}"/>
                  </a:ext>
                </a:extLst>
              </p:cNvPr>
              <p:cNvSpPr txBox="1">
                <a:spLocks noRot="1" noChangeAspect="1" noMove="1" noResize="1" noEditPoints="1" noAdjustHandles="1" noChangeArrowheads="1" noChangeShapeType="1" noTextEdit="1"/>
              </p:cNvSpPr>
              <p:nvPr/>
            </p:nvSpPr>
            <p:spPr>
              <a:xfrm>
                <a:off x="6859890" y="809173"/>
                <a:ext cx="4505343" cy="5743152"/>
              </a:xfrm>
              <a:prstGeom prst="rect">
                <a:avLst/>
              </a:prstGeom>
              <a:blipFill>
                <a:blip r:embed="rId6"/>
                <a:stretch>
                  <a:fillRect t="-1699"/>
                </a:stretch>
              </a:blipFill>
            </p:spPr>
            <p:txBody>
              <a:bodyPr/>
              <a:lstStyle/>
              <a:p>
                <a:r>
                  <a:rPr lang="en-GB">
                    <a:noFill/>
                  </a:rPr>
                  <a:t> </a:t>
                </a:r>
              </a:p>
            </p:txBody>
          </p:sp>
        </mc:Fallback>
      </mc:AlternateContent>
      <p:graphicFrame>
        <p:nvGraphicFramePr>
          <p:cNvPr id="3" name="Object 2">
            <a:extLst>
              <a:ext uri="{FF2B5EF4-FFF2-40B4-BE49-F238E27FC236}">
                <a16:creationId xmlns:a16="http://schemas.microsoft.com/office/drawing/2014/main" id="{EEAECE57-B73C-4B36-918C-FB83A189FBB7}"/>
              </a:ext>
            </a:extLst>
          </p:cNvPr>
          <p:cNvGraphicFramePr>
            <a:graphicFrameLocks noChangeAspect="1"/>
          </p:cNvGraphicFramePr>
          <p:nvPr>
            <p:extLst>
              <p:ext uri="{D42A27DB-BD31-4B8C-83A1-F6EECF244321}">
                <p14:modId xmlns:p14="http://schemas.microsoft.com/office/powerpoint/2010/main" val="3697091994"/>
              </p:ext>
            </p:extLst>
          </p:nvPr>
        </p:nvGraphicFramePr>
        <p:xfrm>
          <a:off x="2427934" y="5599831"/>
          <a:ext cx="3084512" cy="534988"/>
        </p:xfrm>
        <a:graphic>
          <a:graphicData uri="http://schemas.openxmlformats.org/presentationml/2006/ole">
            <mc:AlternateContent xmlns:mc="http://schemas.openxmlformats.org/markup-compatibility/2006">
              <mc:Choice xmlns:v="urn:schemas-microsoft-com:vml" Requires="v">
                <p:oleObj spid="_x0000_s6279" name="Document" r:id="rId7" imgW="3223319" imgH="564399" progId="Word.Document.12">
                  <p:embed/>
                </p:oleObj>
              </mc:Choice>
              <mc:Fallback>
                <p:oleObj name="Document" r:id="rId7" imgW="3223319" imgH="564399" progId="Word.Document.12">
                  <p:embed/>
                  <p:pic>
                    <p:nvPicPr>
                      <p:cNvPr id="0" name=""/>
                      <p:cNvPicPr/>
                      <p:nvPr/>
                    </p:nvPicPr>
                    <p:blipFill>
                      <a:blip r:embed="rId8"/>
                      <a:stretch>
                        <a:fillRect/>
                      </a:stretch>
                    </p:blipFill>
                    <p:spPr>
                      <a:xfrm>
                        <a:off x="2427934" y="5599831"/>
                        <a:ext cx="3084512" cy="53498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A2BE670C-D547-4ACE-BB21-128E7054F0E7}"/>
              </a:ext>
            </a:extLst>
          </p:cNvPr>
          <p:cNvGraphicFramePr>
            <a:graphicFrameLocks noChangeAspect="1"/>
          </p:cNvGraphicFramePr>
          <p:nvPr>
            <p:extLst>
              <p:ext uri="{D42A27DB-BD31-4B8C-83A1-F6EECF244321}">
                <p14:modId xmlns:p14="http://schemas.microsoft.com/office/powerpoint/2010/main" val="2258767990"/>
              </p:ext>
            </p:extLst>
          </p:nvPr>
        </p:nvGraphicFramePr>
        <p:xfrm>
          <a:off x="8043005" y="1569033"/>
          <a:ext cx="2936875" cy="1828800"/>
        </p:xfrm>
        <a:graphic>
          <a:graphicData uri="http://schemas.openxmlformats.org/presentationml/2006/ole">
            <mc:AlternateContent xmlns:mc="http://schemas.openxmlformats.org/markup-compatibility/2006">
              <mc:Choice xmlns:v="urn:schemas-microsoft-com:vml" Requires="v">
                <p:oleObj spid="_x0000_s6280" name="Document" r:id="rId9" imgW="2766192" imgH="1720518" progId="Word.Document.12">
                  <p:embed/>
                </p:oleObj>
              </mc:Choice>
              <mc:Fallback>
                <p:oleObj name="Document" r:id="rId9" imgW="2766192" imgH="1720518" progId="Word.Document.12">
                  <p:embed/>
                  <p:pic>
                    <p:nvPicPr>
                      <p:cNvPr id="9" name="Object 8">
                        <a:extLst>
                          <a:ext uri="{FF2B5EF4-FFF2-40B4-BE49-F238E27FC236}">
                            <a16:creationId xmlns:a16="http://schemas.microsoft.com/office/drawing/2014/main" id="{A75D601D-519F-40DC-A094-274D81F70164}"/>
                          </a:ext>
                        </a:extLst>
                      </p:cNvPr>
                      <p:cNvPicPr/>
                      <p:nvPr/>
                    </p:nvPicPr>
                    <p:blipFill>
                      <a:blip r:embed="rId10"/>
                      <a:stretch>
                        <a:fillRect/>
                      </a:stretch>
                    </p:blipFill>
                    <p:spPr>
                      <a:xfrm>
                        <a:off x="8043005" y="1569033"/>
                        <a:ext cx="2936875" cy="18288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7EE03C6-61D7-4EBA-8EC2-8CF9143BAA21}"/>
              </a:ext>
            </a:extLst>
          </p:cNvPr>
          <p:cNvGraphicFramePr>
            <a:graphicFrameLocks noChangeAspect="1"/>
          </p:cNvGraphicFramePr>
          <p:nvPr>
            <p:extLst>
              <p:ext uri="{D42A27DB-BD31-4B8C-83A1-F6EECF244321}">
                <p14:modId xmlns:p14="http://schemas.microsoft.com/office/powerpoint/2010/main" val="581524098"/>
              </p:ext>
            </p:extLst>
          </p:nvPr>
        </p:nvGraphicFramePr>
        <p:xfrm>
          <a:off x="7222935" y="3662796"/>
          <a:ext cx="4202113" cy="2198687"/>
        </p:xfrm>
        <a:graphic>
          <a:graphicData uri="http://schemas.openxmlformats.org/presentationml/2006/ole">
            <mc:AlternateContent xmlns:mc="http://schemas.openxmlformats.org/markup-compatibility/2006">
              <mc:Choice xmlns:v="urn:schemas-microsoft-com:vml" Requires="v">
                <p:oleObj spid="_x0000_s6281" name="Document" r:id="rId11" imgW="3100745" imgH="1623456" progId="Word.Document.12">
                  <p:embed/>
                </p:oleObj>
              </mc:Choice>
              <mc:Fallback>
                <p:oleObj name="Document" r:id="rId11" imgW="3100745" imgH="1623456" progId="Word.Document.12">
                  <p:embed/>
                  <p:pic>
                    <p:nvPicPr>
                      <p:cNvPr id="0" name=""/>
                      <p:cNvPicPr/>
                      <p:nvPr/>
                    </p:nvPicPr>
                    <p:blipFill>
                      <a:blip r:embed="rId12"/>
                      <a:stretch>
                        <a:fillRect/>
                      </a:stretch>
                    </p:blipFill>
                    <p:spPr>
                      <a:xfrm>
                        <a:off x="7222935" y="3662796"/>
                        <a:ext cx="4202113" cy="219868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09D9D36-F45D-4757-A600-92B3D76FB0FE}"/>
              </a:ext>
            </a:extLst>
          </p:cNvPr>
          <p:cNvGraphicFramePr>
            <a:graphicFrameLocks noChangeAspect="1"/>
          </p:cNvGraphicFramePr>
          <p:nvPr>
            <p:extLst>
              <p:ext uri="{D42A27DB-BD31-4B8C-83A1-F6EECF244321}">
                <p14:modId xmlns:p14="http://schemas.microsoft.com/office/powerpoint/2010/main" val="1275105485"/>
              </p:ext>
            </p:extLst>
          </p:nvPr>
        </p:nvGraphicFramePr>
        <p:xfrm>
          <a:off x="5062900" y="2142561"/>
          <a:ext cx="709613" cy="458788"/>
        </p:xfrm>
        <a:graphic>
          <a:graphicData uri="http://schemas.openxmlformats.org/presentationml/2006/ole">
            <mc:AlternateContent xmlns:mc="http://schemas.openxmlformats.org/markup-compatibility/2006">
              <mc:Choice xmlns:v="urn:schemas-microsoft-com:vml" Requires="v">
                <p:oleObj spid="_x0000_s6282" name="Document" r:id="rId13" imgW="709123" imgH="458709" progId="Word.Document.12">
                  <p:embed/>
                </p:oleObj>
              </mc:Choice>
              <mc:Fallback>
                <p:oleObj name="Document" r:id="rId13" imgW="709123" imgH="458709" progId="Word.Document.12">
                  <p:embed/>
                  <p:pic>
                    <p:nvPicPr>
                      <p:cNvPr id="0" name=""/>
                      <p:cNvPicPr/>
                      <p:nvPr/>
                    </p:nvPicPr>
                    <p:blipFill>
                      <a:blip r:embed="rId14"/>
                      <a:stretch>
                        <a:fillRect/>
                      </a:stretch>
                    </p:blipFill>
                    <p:spPr>
                      <a:xfrm>
                        <a:off x="5062900" y="2142561"/>
                        <a:ext cx="709613" cy="458788"/>
                      </a:xfrm>
                      <a:prstGeom prst="rect">
                        <a:avLst/>
                      </a:prstGeom>
                    </p:spPr>
                  </p:pic>
                </p:oleObj>
              </mc:Fallback>
            </mc:AlternateContent>
          </a:graphicData>
        </a:graphic>
      </p:graphicFrame>
    </p:spTree>
    <p:extLst>
      <p:ext uri="{BB962C8B-B14F-4D97-AF65-F5344CB8AC3E}">
        <p14:creationId xmlns:p14="http://schemas.microsoft.com/office/powerpoint/2010/main" val="14169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8</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9570720" cy="2325751"/>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dirty="0">
                    <a:solidFill>
                      <a:srgbClr val="A5300F"/>
                    </a:solidFill>
                  </a:rPr>
                  <a:t>Test case 1: The transport limit</a:t>
                </a:r>
              </a:p>
              <a:p>
                <a:pPr marL="82296" indent="0">
                  <a:buNone/>
                </a:pPr>
                <a:r>
                  <a:rPr lang="en-GB" sz="1800" dirty="0"/>
                  <a:t>We take </a:t>
                </a:r>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𝑎</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𝑐</m:t>
                        </m:r>
                      </m:sub>
                    </m:sSub>
                    <m:r>
                      <a:rPr lang="en-US" sz="1800" i="1">
                        <a:latin typeface="Cambria Math" panose="02040503050406030204" pitchFamily="18" charset="0"/>
                      </a:rPr>
                      <m:t>=0</m:t>
                    </m:r>
                  </m:oMath>
                </a14:m>
                <a:r>
                  <a:rPr lang="en-US" sz="1800" dirty="0"/>
                  <a:t> and we place a Gaussian function at the center of the domain. </a:t>
                </a:r>
              </a:p>
              <a:p>
                <a:pPr marL="82296" indent="0">
                  <a:buNone/>
                </a:pPr>
                <a:endParaRPr lang="en-US" sz="1800" i="1" dirty="0">
                  <a:latin typeface="Cambria Math" panose="02040503050406030204" pitchFamily="18" charset="0"/>
                </a:endParaRPr>
              </a:p>
              <a:p>
                <a:pPr marL="82296" indent="0">
                  <a:buNone/>
                </a:pPr>
                <a:endParaRPr lang="en-US" sz="1800" i="1" dirty="0">
                  <a:latin typeface="Cambria Math" panose="02040503050406030204" pitchFamily="18" charset="0"/>
                </a:endParaRPr>
              </a:p>
              <a:p>
                <a:pPr marL="82296" indent="0">
                  <a:buNone/>
                </a:pPr>
                <a14:m>
                  <m:oMath xmlns:m="http://schemas.openxmlformats.org/officeDocument/2006/math">
                    <m:r>
                      <a:rPr lang="en-US" sz="1800" i="1" dirty="0" smtClean="0">
                        <a:latin typeface="Cambria Math" panose="02040503050406030204" pitchFamily="18" charset="0"/>
                      </a:rPr>
                      <m:t>𝐸</m:t>
                    </m:r>
                    <m:r>
                      <a:rPr lang="en-US" sz="1800" i="1" dirty="0" smtClean="0">
                        <a:latin typeface="Cambria Math" panose="02040503050406030204" pitchFamily="18" charset="0"/>
                      </a:rPr>
                      <m:t>+</m:t>
                    </m:r>
                    <m:r>
                      <a:rPr lang="en-US" sz="1800" i="1" dirty="0" smtClean="0">
                        <a:latin typeface="Cambria Math" panose="02040503050406030204" pitchFamily="18" charset="0"/>
                      </a:rPr>
                      <m:t>𝐹</m:t>
                    </m:r>
                  </m:oMath>
                </a14:m>
                <a:r>
                  <a:rPr lang="en-US" sz="1800" dirty="0"/>
                  <a:t> is transported at the speed </a:t>
                </a:r>
                <a14:m>
                  <m:oMath xmlns:m="http://schemas.openxmlformats.org/officeDocument/2006/math">
                    <m:r>
                      <a:rPr lang="en-US" sz="1800" i="1" dirty="0" smtClean="0">
                        <a:latin typeface="Cambria Math" panose="02040503050406030204" pitchFamily="18" charset="0"/>
                      </a:rPr>
                      <m:t>𝑐</m:t>
                    </m:r>
                  </m:oMath>
                </a14:m>
                <a:r>
                  <a:rPr lang="en-US" sz="1800" dirty="0"/>
                  <a:t> while </a:t>
                </a:r>
                <a14:m>
                  <m:oMath xmlns:m="http://schemas.openxmlformats.org/officeDocument/2006/math">
                    <m:r>
                      <a:rPr lang="en-US" sz="1800" i="1" dirty="0" smtClean="0">
                        <a:latin typeface="Cambria Math" panose="02040503050406030204" pitchFamily="18" charset="0"/>
                      </a:rPr>
                      <m:t>𝐸</m:t>
                    </m:r>
                    <m:r>
                      <a:rPr lang="en-US" sz="1800" i="1" dirty="0" smtClean="0">
                        <a:latin typeface="Cambria Math" panose="02040503050406030204" pitchFamily="18" charset="0"/>
                      </a:rPr>
                      <m:t>−</m:t>
                    </m:r>
                    <m:r>
                      <a:rPr lang="en-US" sz="1800" i="1" dirty="0" smtClean="0">
                        <a:latin typeface="Cambria Math" panose="02040503050406030204" pitchFamily="18" charset="0"/>
                      </a:rPr>
                      <m:t>𝐹</m:t>
                    </m:r>
                  </m:oMath>
                </a14:m>
                <a:r>
                  <a:rPr lang="en-US" sz="1800" dirty="0"/>
                  <a:t> is transported at the speed </a:t>
                </a:r>
                <a14:m>
                  <m:oMath xmlns:m="http://schemas.openxmlformats.org/officeDocument/2006/math">
                    <m:r>
                      <a:rPr lang="en-US" sz="1800" i="1" dirty="0" smtClean="0">
                        <a:latin typeface="Cambria Math" panose="02040503050406030204" pitchFamily="18" charset="0"/>
                      </a:rPr>
                      <m:t>−</m:t>
                    </m:r>
                    <m:r>
                      <a:rPr lang="en-US" sz="1800" i="1" dirty="0" smtClean="0">
                        <a:latin typeface="Cambria Math" panose="02040503050406030204" pitchFamily="18" charset="0"/>
                      </a:rPr>
                      <m:t>𝑐</m:t>
                    </m:r>
                  </m:oMath>
                </a14:m>
                <a:r>
                  <a:rPr lang="en-US" sz="2400" dirty="0"/>
                  <a:t>.</a:t>
                </a:r>
              </a:p>
              <a:p>
                <a:pPr marL="82296" indent="0">
                  <a:buNone/>
                </a:pPr>
                <a:endParaRPr lang="en-US" sz="28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9570720" cy="2325751"/>
              </a:xfrm>
              <a:prstGeom prst="rect">
                <a:avLst/>
              </a:prstGeom>
              <a:blipFill>
                <a:blip r:embed="rId4"/>
                <a:stretch>
                  <a:fillRect l="-701" t="-3412" r="-955"/>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F2B6522B-83CC-4656-A5D9-B6D88F55C67F}"/>
              </a:ext>
            </a:extLst>
          </p:cNvPr>
          <p:cNvGrpSpPr/>
          <p:nvPr/>
        </p:nvGrpSpPr>
        <p:grpSpPr>
          <a:xfrm>
            <a:off x="3935742" y="3665312"/>
            <a:ext cx="5954243" cy="2640238"/>
            <a:chOff x="2076088" y="3544032"/>
            <a:chExt cx="5954243" cy="2640238"/>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5"/>
            <a:srcRect/>
            <a:stretch/>
          </p:blipFill>
          <p:spPr bwMode="auto">
            <a:xfrm>
              <a:off x="2076088" y="3544032"/>
              <a:ext cx="5954243" cy="22553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2204155" y="5907271"/>
              <a:ext cx="5698108" cy="276999"/>
            </a:xfrm>
            <a:prstGeom prst="rect">
              <a:avLst/>
            </a:prstGeom>
            <a:noFill/>
            <a:ln>
              <a:solidFill>
                <a:schemeClr val="bg2"/>
              </a:solidFill>
            </a:ln>
          </p:spPr>
          <p:txBody>
            <a:bodyPr wrap="square" rtlCol="0" anchor="ctr" anchorCtr="1">
              <a:spAutoFit/>
            </a:bodyPr>
            <a:lstStyle/>
            <a:p>
              <a:r>
                <a:rPr lang="en-US" sz="1200" dirty="0"/>
                <a:t>Figure 4: Transport limit with speed c=1</a:t>
              </a:r>
              <a:endParaRPr lang="en-GB" sz="12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Object 5">
            <a:extLst>
              <a:ext uri="{FF2B5EF4-FFF2-40B4-BE49-F238E27FC236}">
                <a16:creationId xmlns:a16="http://schemas.microsoft.com/office/drawing/2014/main" id="{2CA749C6-67CD-42D5-BF10-AD8646FEF0BE}"/>
              </a:ext>
            </a:extLst>
          </p:cNvPr>
          <p:cNvGraphicFramePr>
            <a:graphicFrameLocks noChangeAspect="1"/>
          </p:cNvGraphicFramePr>
          <p:nvPr>
            <p:extLst>
              <p:ext uri="{D42A27DB-BD31-4B8C-83A1-F6EECF244321}">
                <p14:modId xmlns:p14="http://schemas.microsoft.com/office/powerpoint/2010/main" val="1062643559"/>
              </p:ext>
            </p:extLst>
          </p:nvPr>
        </p:nvGraphicFramePr>
        <p:xfrm>
          <a:off x="2413889" y="2149475"/>
          <a:ext cx="9070975" cy="1127125"/>
        </p:xfrm>
        <a:graphic>
          <a:graphicData uri="http://schemas.openxmlformats.org/presentationml/2006/ole">
            <mc:AlternateContent xmlns:mc="http://schemas.openxmlformats.org/markup-compatibility/2006">
              <mc:Choice xmlns:v="urn:schemas-microsoft-com:vml" Requires="v">
                <p:oleObj spid="_x0000_s10254" name="Document" r:id="rId6" imgW="7741589" imgH="966837" progId="Word.Document.12">
                  <p:embed/>
                </p:oleObj>
              </mc:Choice>
              <mc:Fallback>
                <p:oleObj name="Document" r:id="rId6" imgW="7741589" imgH="966837" progId="Word.Document.12">
                  <p:embed/>
                  <p:pic>
                    <p:nvPicPr>
                      <p:cNvPr id="0" name=""/>
                      <p:cNvPicPr/>
                      <p:nvPr/>
                    </p:nvPicPr>
                    <p:blipFill>
                      <a:blip r:embed="rId7"/>
                      <a:stretch>
                        <a:fillRect/>
                      </a:stretch>
                    </p:blipFill>
                    <p:spPr>
                      <a:xfrm>
                        <a:off x="2413889" y="2149475"/>
                        <a:ext cx="9070975" cy="1127125"/>
                      </a:xfrm>
                      <a:prstGeom prst="rect">
                        <a:avLst/>
                      </a:prstGeom>
                    </p:spPr>
                  </p:pic>
                </p:oleObj>
              </mc:Fallback>
            </mc:AlternateContent>
          </a:graphicData>
        </a:graphic>
      </p:graphicFrame>
    </p:spTree>
    <p:extLst>
      <p:ext uri="{BB962C8B-B14F-4D97-AF65-F5344CB8AC3E}">
        <p14:creationId xmlns:p14="http://schemas.microsoft.com/office/powerpoint/2010/main" val="175837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RESULTS</a:t>
            </a:r>
          </a:p>
        </p:txBody>
      </p:sp>
      <p:sp>
        <p:nvSpPr>
          <p:cNvPr id="2" name="Slide Number Placeholder 1">
            <a:extLst>
              <a:ext uri="{FF2B5EF4-FFF2-40B4-BE49-F238E27FC236}">
                <a16:creationId xmlns:a16="http://schemas.microsoft.com/office/drawing/2014/main" id="{521BEE80-D3AA-456F-B7AD-2C3D9C24D250}"/>
              </a:ext>
            </a:extLst>
          </p:cNvPr>
          <p:cNvSpPr>
            <a:spLocks noGrp="1"/>
          </p:cNvSpPr>
          <p:nvPr>
            <p:ph type="sldNum" sz="quarter" idx="12"/>
          </p:nvPr>
        </p:nvSpPr>
        <p:spPr/>
        <p:txBody>
          <a:bodyPr/>
          <a:lstStyle/>
          <a:p>
            <a:fld id="{401CF334-2D5C-4859-84A6-CA7E6E43FAEB}" type="slidenum">
              <a:rPr lang="en-US" smtClean="0"/>
              <a:t>9</a:t>
            </a:fld>
            <a:endParaRPr lang="en-US" dirty="0"/>
          </a:p>
        </p:txBody>
      </p:sp>
      <mc:AlternateContent xmlns:mc="http://schemas.openxmlformats.org/markup-compatibility/2006" xmlns:a14="http://schemas.microsoft.com/office/drawing/2010/main">
        <mc:Choice Requires="a14">
          <p:sp>
            <p:nvSpPr>
              <p:cNvPr id="5" name="Content Placeholder 13">
                <a:extLst>
                  <a:ext uri="{FF2B5EF4-FFF2-40B4-BE49-F238E27FC236}">
                    <a16:creationId xmlns:a16="http://schemas.microsoft.com/office/drawing/2014/main" id="{713A53C3-D5B0-4722-B80A-0DED8FA524EE}"/>
                  </a:ext>
                </a:extLst>
              </p:cNvPr>
              <p:cNvSpPr txBox="1">
                <a:spLocks/>
              </p:cNvSpPr>
              <p:nvPr/>
            </p:nvSpPr>
            <p:spPr>
              <a:xfrm>
                <a:off x="1914144" y="1181100"/>
                <a:ext cx="5375419" cy="4932325"/>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82296" indent="0">
                  <a:buNone/>
                </a:pPr>
                <a:r>
                  <a:rPr lang="en-US" sz="2800" dirty="0">
                    <a:solidFill>
                      <a:srgbClr val="A5300F"/>
                    </a:solidFill>
                  </a:rPr>
                  <a:t>Test case 2: The diffusion limit</a:t>
                </a:r>
              </a:p>
              <a:p>
                <a:pPr marL="82296" indent="0">
                  <a:buNone/>
                </a:pPr>
                <a:endParaRPr lang="en-US" sz="2000" dirty="0"/>
              </a:p>
              <a:p>
                <a:pPr marL="82296" indent="0">
                  <a:buNone/>
                </a:pPr>
                <a:r>
                  <a:rPr lang="en-US" sz="1800" dirty="0"/>
                  <a:t>We take </a:t>
                </a:r>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𝑎</m:t>
                        </m:r>
                      </m:sub>
                    </m:sSub>
                    <m:r>
                      <a:rPr lang="en-US" sz="1800" i="1">
                        <a:latin typeface="Cambria Math" panose="02040503050406030204" pitchFamily="18" charset="0"/>
                      </a:rPr>
                      <m:t>=0</m:t>
                    </m:r>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𝑐</m:t>
                        </m:r>
                      </m:sub>
                    </m:sSub>
                    <m:r>
                      <a:rPr lang="en-US" sz="1800" i="1">
                        <a:latin typeface="Cambria Math" panose="02040503050406030204" pitchFamily="18" charset="0"/>
                      </a:rPr>
                      <m:t>=</m:t>
                    </m:r>
                    <m:r>
                      <a:rPr lang="en-US" sz="1800" i="1">
                        <a:latin typeface="Cambria Math" panose="02040503050406030204" pitchFamily="18" charset="0"/>
                      </a:rPr>
                      <m:t>𝑐</m:t>
                    </m:r>
                    <m:r>
                      <a:rPr lang="en-US" sz="1800" i="1">
                        <a:latin typeface="Cambria Math" panose="02040503050406030204" pitchFamily="18" charset="0"/>
                      </a:rPr>
                      <m:t>=1000</m:t>
                    </m:r>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𝑡</m:t>
                        </m:r>
                      </m:e>
                      <m:sub>
                        <m:r>
                          <a:rPr lang="en-US" sz="1800" i="1" dirty="0">
                            <a:latin typeface="Cambria Math" panose="02040503050406030204" pitchFamily="18" charset="0"/>
                          </a:rPr>
                          <m:t>0</m:t>
                        </m:r>
                      </m:sub>
                    </m:sSub>
                    <m:r>
                      <a:rPr lang="en-US" sz="1800" i="1" dirty="0">
                        <a:latin typeface="Cambria Math" panose="02040503050406030204" pitchFamily="18" charset="0"/>
                      </a:rPr>
                      <m:t>=0.002</m:t>
                    </m:r>
                  </m:oMath>
                </a14:m>
                <a:r>
                  <a:rPr lang="en-US" sz="1800" dirty="0"/>
                  <a:t>. </a:t>
                </a:r>
              </a:p>
              <a:p>
                <a:pPr marL="82296" indent="0">
                  <a:buNone/>
                </a:pPr>
                <a:r>
                  <a:rPr lang="en-US" sz="2000" dirty="0"/>
                  <a:t> </a:t>
                </a:r>
              </a:p>
              <a:p>
                <a:pPr marL="82296" indent="0">
                  <a:buNone/>
                </a:pPr>
                <a:endParaRPr lang="en-US" sz="2000" dirty="0"/>
              </a:p>
              <a:p>
                <a:pPr marL="82296" indent="0">
                  <a:buNone/>
                </a:pPr>
                <a:endParaRPr lang="en-US" sz="2000" dirty="0"/>
              </a:p>
              <a:p>
                <a:pPr marL="82296" indent="0">
                  <a:buNone/>
                </a:pPr>
                <a:r>
                  <a:rPr lang="en-US" sz="2000" dirty="0"/>
                  <a:t>is solution to the diffusion equation</a:t>
                </a:r>
              </a:p>
              <a:p>
                <a:pPr marL="82296" indent="0">
                  <a:buNone/>
                </a:pPr>
                <a:r>
                  <a:rPr lang="en-US" sz="2000" dirty="0"/>
                  <a:t> </a:t>
                </a:r>
                <a:endParaRPr lang="en-US" sz="2000" dirty="0">
                  <a:solidFill>
                    <a:srgbClr val="A5300F"/>
                  </a:solidFill>
                </a:endParaRPr>
              </a:p>
            </p:txBody>
          </p:sp>
        </mc:Choice>
        <mc:Fallback xmlns="">
          <p:sp>
            <p:nvSpPr>
              <p:cNvPr id="5" name="Content Placeholder 13">
                <a:extLst>
                  <a:ext uri="{FF2B5EF4-FFF2-40B4-BE49-F238E27FC236}">
                    <a16:creationId xmlns:a16="http://schemas.microsoft.com/office/drawing/2014/main" id="{713A53C3-D5B0-4722-B80A-0DED8FA524EE}"/>
                  </a:ext>
                </a:extLst>
              </p:cNvPr>
              <p:cNvSpPr txBox="1">
                <a:spLocks noRot="1" noChangeAspect="1" noMove="1" noResize="1" noEditPoints="1" noAdjustHandles="1" noChangeArrowheads="1" noChangeShapeType="1" noTextEdit="1"/>
              </p:cNvSpPr>
              <p:nvPr/>
            </p:nvSpPr>
            <p:spPr>
              <a:xfrm>
                <a:off x="1914144" y="1181100"/>
                <a:ext cx="5375419" cy="4932325"/>
              </a:xfrm>
              <a:prstGeom prst="rect">
                <a:avLst/>
              </a:prstGeom>
              <a:blipFill>
                <a:blip r:embed="rId4"/>
                <a:stretch>
                  <a:fillRect l="-680" t="-1360"/>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F2B6522B-83CC-4656-A5D9-B6D88F55C67F}"/>
              </a:ext>
            </a:extLst>
          </p:cNvPr>
          <p:cNvGrpSpPr/>
          <p:nvPr/>
        </p:nvGrpSpPr>
        <p:grpSpPr>
          <a:xfrm>
            <a:off x="7366684" y="1038036"/>
            <a:ext cx="4041951" cy="2291065"/>
            <a:chOff x="2076088" y="3893205"/>
            <a:chExt cx="5954243" cy="2291065"/>
          </a:xfrm>
        </p:grpSpPr>
        <p:pic>
          <p:nvPicPr>
            <p:cNvPr id="1030" name="Picture 6">
              <a:extLst>
                <a:ext uri="{FF2B5EF4-FFF2-40B4-BE49-F238E27FC236}">
                  <a16:creationId xmlns:a16="http://schemas.microsoft.com/office/drawing/2014/main" id="{B8B7B2AD-10E7-415B-880B-95A285FC6C37}"/>
                </a:ext>
              </a:extLst>
            </p:cNvPr>
            <p:cNvPicPr>
              <a:picLocks noChangeAspect="1" noChangeArrowheads="1"/>
            </p:cNvPicPr>
            <p:nvPr/>
          </p:nvPicPr>
          <p:blipFill>
            <a:blip r:embed="rId5"/>
            <a:srcRect/>
            <a:stretch/>
          </p:blipFill>
          <p:spPr bwMode="auto">
            <a:xfrm>
              <a:off x="2076088" y="3893205"/>
              <a:ext cx="5954243" cy="19520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A6A14-3B22-41E1-BD4D-EB42BA80108F}"/>
                </a:ext>
              </a:extLst>
            </p:cNvPr>
            <p:cNvSpPr txBox="1"/>
            <p:nvPr/>
          </p:nvSpPr>
          <p:spPr>
            <a:xfrm>
              <a:off x="2204154" y="5907271"/>
              <a:ext cx="5698107" cy="276999"/>
            </a:xfrm>
            <a:prstGeom prst="rect">
              <a:avLst/>
            </a:prstGeom>
            <a:noFill/>
            <a:ln>
              <a:solidFill>
                <a:schemeClr val="bg2"/>
              </a:solidFill>
            </a:ln>
          </p:spPr>
          <p:txBody>
            <a:bodyPr wrap="square" rtlCol="0" anchor="ctr" anchorCtr="1">
              <a:spAutoFit/>
            </a:bodyPr>
            <a:lstStyle/>
            <a:p>
              <a:r>
                <a:rPr lang="en-US" sz="1200" dirty="0"/>
                <a:t>Figure 5: Spatial visualization for the diffusion limit</a:t>
              </a:r>
              <a:endParaRPr lang="en-GB" sz="1200" dirty="0"/>
            </a:p>
          </p:txBody>
        </p:sp>
      </p:grpSp>
      <p:sp>
        <p:nvSpPr>
          <p:cNvPr id="4" name="AutoShape 2" descr="figure">
            <a:extLst>
              <a:ext uri="{FF2B5EF4-FFF2-40B4-BE49-F238E27FC236}">
                <a16:creationId xmlns:a16="http://schemas.microsoft.com/office/drawing/2014/main" id="{D1807A24-0FA3-442C-85FD-D20B1024B4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Object 5">
            <a:extLst>
              <a:ext uri="{FF2B5EF4-FFF2-40B4-BE49-F238E27FC236}">
                <a16:creationId xmlns:a16="http://schemas.microsoft.com/office/drawing/2014/main" id="{2F11AD10-EDC3-4A57-8F8D-8D782F0FFB40}"/>
              </a:ext>
            </a:extLst>
          </p:cNvPr>
          <p:cNvGraphicFramePr>
            <a:graphicFrameLocks noChangeAspect="1"/>
          </p:cNvGraphicFramePr>
          <p:nvPr>
            <p:extLst>
              <p:ext uri="{D42A27DB-BD31-4B8C-83A1-F6EECF244321}">
                <p14:modId xmlns:p14="http://schemas.microsoft.com/office/powerpoint/2010/main" val="396394844"/>
              </p:ext>
            </p:extLst>
          </p:nvPr>
        </p:nvGraphicFramePr>
        <p:xfrm>
          <a:off x="2696205" y="2601893"/>
          <a:ext cx="2344738" cy="1163638"/>
        </p:xfrm>
        <a:graphic>
          <a:graphicData uri="http://schemas.openxmlformats.org/presentationml/2006/ole">
            <mc:AlternateContent xmlns:mc="http://schemas.openxmlformats.org/markup-compatibility/2006">
              <mc:Choice xmlns:v="urn:schemas-microsoft-com:vml" Requires="v">
                <p:oleObj spid="_x0000_s9262" name="Document" r:id="rId6" imgW="2008040" imgH="992551" progId="Word.Document.12">
                  <p:embed/>
                </p:oleObj>
              </mc:Choice>
              <mc:Fallback>
                <p:oleObj name="Document" r:id="rId6" imgW="2008040" imgH="992551" progId="Word.Document.12">
                  <p:embed/>
                  <p:pic>
                    <p:nvPicPr>
                      <p:cNvPr id="6" name="Object 5">
                        <a:extLst>
                          <a:ext uri="{FF2B5EF4-FFF2-40B4-BE49-F238E27FC236}">
                            <a16:creationId xmlns:a16="http://schemas.microsoft.com/office/drawing/2014/main" id="{2F11AD10-EDC3-4A57-8F8D-8D782F0FFB40}"/>
                          </a:ext>
                        </a:extLst>
                      </p:cNvPr>
                      <p:cNvPicPr/>
                      <p:nvPr/>
                    </p:nvPicPr>
                    <p:blipFill>
                      <a:blip r:embed="rId7"/>
                      <a:stretch>
                        <a:fillRect/>
                      </a:stretch>
                    </p:blipFill>
                    <p:spPr>
                      <a:xfrm>
                        <a:off x="2696205" y="2601893"/>
                        <a:ext cx="2344738" cy="116363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25DD515-3A2F-4665-B269-C22C777CD2F9}"/>
              </a:ext>
            </a:extLst>
          </p:cNvPr>
          <p:cNvGraphicFramePr>
            <a:graphicFrameLocks noChangeAspect="1"/>
          </p:cNvGraphicFramePr>
          <p:nvPr>
            <p:extLst>
              <p:ext uri="{D42A27DB-BD31-4B8C-83A1-F6EECF244321}">
                <p14:modId xmlns:p14="http://schemas.microsoft.com/office/powerpoint/2010/main" val="1260838158"/>
              </p:ext>
            </p:extLst>
          </p:nvPr>
        </p:nvGraphicFramePr>
        <p:xfrm>
          <a:off x="2090574" y="4149614"/>
          <a:ext cx="3556000" cy="1376362"/>
        </p:xfrm>
        <a:graphic>
          <a:graphicData uri="http://schemas.openxmlformats.org/presentationml/2006/ole">
            <mc:AlternateContent xmlns:mc="http://schemas.openxmlformats.org/markup-compatibility/2006">
              <mc:Choice xmlns:v="urn:schemas-microsoft-com:vml" Requires="v">
                <p:oleObj spid="_x0000_s9263" name="Document" r:id="rId8" imgW="3574095" imgH="1380800" progId="Word.Document.12">
                  <p:embed/>
                </p:oleObj>
              </mc:Choice>
              <mc:Fallback>
                <p:oleObj name="Document" r:id="rId8" imgW="3574095" imgH="1380800" progId="Word.Document.12">
                  <p:embed/>
                  <p:pic>
                    <p:nvPicPr>
                      <p:cNvPr id="8" name="Object 7">
                        <a:extLst>
                          <a:ext uri="{FF2B5EF4-FFF2-40B4-BE49-F238E27FC236}">
                            <a16:creationId xmlns:a16="http://schemas.microsoft.com/office/drawing/2014/main" id="{325DD515-3A2F-4665-B269-C22C777CD2F9}"/>
                          </a:ext>
                        </a:extLst>
                      </p:cNvPr>
                      <p:cNvPicPr/>
                      <p:nvPr/>
                    </p:nvPicPr>
                    <p:blipFill>
                      <a:blip r:embed="rId9"/>
                      <a:stretch>
                        <a:fillRect/>
                      </a:stretch>
                    </p:blipFill>
                    <p:spPr>
                      <a:xfrm>
                        <a:off x="2090574" y="4149614"/>
                        <a:ext cx="3556000" cy="1376362"/>
                      </a:xfrm>
                      <a:prstGeom prst="rect">
                        <a:avLst/>
                      </a:prstGeom>
                    </p:spPr>
                  </p:pic>
                </p:oleObj>
              </mc:Fallback>
            </mc:AlternateContent>
          </a:graphicData>
        </a:graphic>
      </p:graphicFrame>
      <p:grpSp>
        <p:nvGrpSpPr>
          <p:cNvPr id="11" name="Group 10">
            <a:extLst>
              <a:ext uri="{FF2B5EF4-FFF2-40B4-BE49-F238E27FC236}">
                <a16:creationId xmlns:a16="http://schemas.microsoft.com/office/drawing/2014/main" id="{C403DB44-5DB5-4458-9F6A-9C9F5C47913A}"/>
              </a:ext>
            </a:extLst>
          </p:cNvPr>
          <p:cNvGrpSpPr/>
          <p:nvPr/>
        </p:nvGrpSpPr>
        <p:grpSpPr>
          <a:xfrm>
            <a:off x="7366684" y="3670177"/>
            <a:ext cx="4041951" cy="2443248"/>
            <a:chOff x="1903518" y="3939623"/>
            <a:chExt cx="6299389" cy="2443248"/>
          </a:xfrm>
        </p:grpSpPr>
        <p:pic>
          <p:nvPicPr>
            <p:cNvPr id="12" name="Picture 6">
              <a:extLst>
                <a:ext uri="{FF2B5EF4-FFF2-40B4-BE49-F238E27FC236}">
                  <a16:creationId xmlns:a16="http://schemas.microsoft.com/office/drawing/2014/main" id="{A85ACB2F-AFE8-4FC0-A7B5-E7A60F8006F0}"/>
                </a:ext>
              </a:extLst>
            </p:cNvPr>
            <p:cNvPicPr>
              <a:picLocks noChangeAspect="1" noChangeArrowheads="1"/>
            </p:cNvPicPr>
            <p:nvPr/>
          </p:nvPicPr>
          <p:blipFill>
            <a:blip r:embed="rId10"/>
            <a:srcRect/>
            <a:stretch/>
          </p:blipFill>
          <p:spPr bwMode="auto">
            <a:xfrm>
              <a:off x="1903518" y="3939623"/>
              <a:ext cx="6299389" cy="19676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7396F6-DD41-4B5E-97AE-174BBE5E85F0}"/>
                </a:ext>
              </a:extLst>
            </p:cNvPr>
            <p:cNvSpPr txBox="1"/>
            <p:nvPr/>
          </p:nvSpPr>
          <p:spPr>
            <a:xfrm>
              <a:off x="2204155" y="5921206"/>
              <a:ext cx="5698108" cy="461665"/>
            </a:xfrm>
            <a:prstGeom prst="rect">
              <a:avLst/>
            </a:prstGeom>
            <a:noFill/>
            <a:ln>
              <a:solidFill>
                <a:schemeClr val="bg2"/>
              </a:solidFill>
            </a:ln>
          </p:spPr>
          <p:txBody>
            <a:bodyPr wrap="square" rtlCol="0" anchor="ctr" anchorCtr="1">
              <a:spAutoFit/>
            </a:bodyPr>
            <a:lstStyle/>
            <a:p>
              <a:pPr algn="ctr"/>
              <a:r>
                <a:rPr lang="en-US" sz="1200" dirty="0"/>
                <a:t>Figure 6: Temporal decrease in energy at the center of the domain for the diffusion limit</a:t>
              </a:r>
              <a:endParaRPr lang="en-GB" sz="1200" dirty="0"/>
            </a:p>
          </p:txBody>
        </p:sp>
      </p:grpSp>
    </p:spTree>
    <p:extLst>
      <p:ext uri="{BB962C8B-B14F-4D97-AF65-F5344CB8AC3E}">
        <p14:creationId xmlns:p14="http://schemas.microsoft.com/office/powerpoint/2010/main" val="23452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dea design temp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dirty="0"/>
        </a:defPPr>
      </a:lstStyle>
      <a:style>
        <a:lnRef idx="1">
          <a:schemeClr val="accent2"/>
        </a:lnRef>
        <a:fillRef idx="3">
          <a:schemeClr val="accent2"/>
        </a:fillRef>
        <a:effectRef idx="2">
          <a:schemeClr val="accent2"/>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Idea design slides.potx" id="{DF01E6A4-6AA1-422C-B26D-6A4BADE1B013}" vid="{6A88D988-B038-48EA-B513-AE1D8F325C3E}"/>
    </a:ext>
  </a:extLst>
</a:theme>
</file>

<file path=ppt/theme/theme2.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Idea design slides</Template>
  <TotalTime>656</TotalTime>
  <Words>1452</Words>
  <Application>Microsoft Office PowerPoint</Application>
  <PresentationFormat>Widescreen</PresentationFormat>
  <Paragraphs>230</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Arial</vt:lpstr>
      <vt:lpstr>Cambria Math</vt:lpstr>
      <vt:lpstr>Century Gothic</vt:lpstr>
      <vt:lpstr>Verdana</vt:lpstr>
      <vt:lpstr>Wingdings</vt:lpstr>
      <vt:lpstr>Wingdings 2</vt:lpstr>
      <vt:lpstr>Idea design template</vt:lpstr>
      <vt:lpstr>Document</vt:lpstr>
      <vt:lpstr>INVERSE PROBLEM FOR RADIATIVE TRANSFER APPLIED TO MEDICAL TOMOGRAPHY</vt:lpstr>
      <vt:lpstr>CONTENT</vt:lpstr>
      <vt:lpstr>CONTEXT</vt:lpstr>
      <vt:lpstr>DESCRIPTION</vt:lpstr>
      <vt:lpstr>ROADMAP</vt:lpstr>
      <vt:lpstr>ROADMAP</vt:lpstr>
      <vt:lpstr>ROADMAP</vt:lpstr>
      <vt:lpstr>RESULTS</vt:lpstr>
      <vt:lpstr>RESULTS</vt:lpstr>
      <vt:lpstr>RESULTS</vt:lpstr>
      <vt:lpstr>RESULTS</vt:lpstr>
      <vt:lpstr>RESULTS</vt:lpstr>
      <vt:lpstr>RESULTS</vt:lpstr>
      <vt:lpstr>MILESTONES</vt:lpstr>
      <vt:lpstr>CHALLENGES</vt:lpstr>
      <vt:lpstr>PERSPECTIVES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INVERSE PROBLEM FOR LIGHT SPREADING APPLIED TO MEDICAL TOMOGRAPHY</dc:title>
  <dc:creator>Desmond RN</dc:creator>
  <cp:lastModifiedBy>Desmond RN</cp:lastModifiedBy>
  <cp:revision>63</cp:revision>
  <dcterms:created xsi:type="dcterms:W3CDTF">2020-05-27T09:06:22Z</dcterms:created>
  <dcterms:modified xsi:type="dcterms:W3CDTF">2020-05-28T09:34:37Z</dcterms:modified>
</cp:coreProperties>
</file>